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92" r:id="rId8"/>
    <p:sldId id="262" r:id="rId9"/>
    <p:sldId id="263" r:id="rId10"/>
    <p:sldId id="264" r:id="rId11"/>
    <p:sldId id="265" r:id="rId12"/>
    <p:sldId id="266" r:id="rId13"/>
    <p:sldId id="267" r:id="rId14"/>
    <p:sldId id="293" r:id="rId15"/>
    <p:sldId id="268" r:id="rId16"/>
    <p:sldId id="269" r:id="rId17"/>
    <p:sldId id="270" r:id="rId18"/>
    <p:sldId id="271" r:id="rId19"/>
    <p:sldId id="294" r:id="rId20"/>
    <p:sldId id="272" r:id="rId21"/>
    <p:sldId id="273" r:id="rId22"/>
    <p:sldId id="274" r:id="rId23"/>
    <p:sldId id="275" r:id="rId24"/>
    <p:sldId id="276" r:id="rId25"/>
    <p:sldId id="277" r:id="rId26"/>
    <p:sldId id="295" r:id="rId27"/>
    <p:sldId id="278" r:id="rId28"/>
    <p:sldId id="279" r:id="rId29"/>
    <p:sldId id="280" r:id="rId30"/>
    <p:sldId id="281" r:id="rId31"/>
    <p:sldId id="282" r:id="rId32"/>
    <p:sldId id="283" r:id="rId33"/>
    <p:sldId id="286" r:id="rId34"/>
    <p:sldId id="284" r:id="rId35"/>
    <p:sldId id="296" r:id="rId36"/>
    <p:sldId id="285" r:id="rId37"/>
    <p:sldId id="287" r:id="rId38"/>
    <p:sldId id="288" r:id="rId39"/>
    <p:sldId id="289" r:id="rId40"/>
    <p:sldId id="290" r:id="rId41"/>
    <p:sldId id="291" r:id="rId42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58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1" d="100"/>
          <a:sy n="41" d="100"/>
        </p:scale>
        <p:origin x="105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Title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4" name="Content Placeholder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ontent Placeholder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1" name="Title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BA3BFAB-B588-4538-8D2B-E5610EDEE34F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3C2DDB5A-88FF-43C2-824A-4EB969E1465C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r" rtl="1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r" rtl="1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7" name="Rectangle 6"/>
          <p:cNvSpPr/>
          <p:nvPr/>
        </p:nvSpPr>
        <p:spPr>
          <a:xfrm rot="20588793">
            <a:off x="2216629" y="594627"/>
            <a:ext cx="525977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fa-IR" sz="5400" b="1" cap="all" spc="0" dirty="0" smtClean="0">
                <a:ln/>
                <a:solidFill>
                  <a:srgbClr val="C0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بسم الله الرحمن الرحیم</a:t>
            </a:r>
            <a:endParaRPr lang="fa-IR" sz="5400" b="1" cap="all" spc="0" dirty="0">
              <a:ln/>
              <a:solidFill>
                <a:srgbClr val="C0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6248" y="3000372"/>
            <a:ext cx="200026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649621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56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Ø"/>
            </a:pPr>
            <a:r>
              <a:rPr lang="fa-IR" dirty="0" smtClean="0"/>
              <a:t> </a:t>
            </a:r>
            <a:r>
              <a:rPr lang="fa-IR" b="1" dirty="0" smtClean="0">
                <a:solidFill>
                  <a:srgbClr val="7030A0"/>
                </a:solidFill>
              </a:rPr>
              <a:t>محلول های قندی هیپرتونیک :</a:t>
            </a:r>
          </a:p>
          <a:p>
            <a:r>
              <a:rPr lang="fa-IR" dirty="0" smtClean="0"/>
              <a:t>موارد مصرف : 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شوک های هیپوگلیسمی(به دنبال مصرف زیاد انسولین)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موارد خاصی از ادم مغزی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جهت  تأمین کالری با حداقل مقادیر آب 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روش های هیپرالیمانتاسیون (انفوزیون در وریدهای عمقی)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مراکز درمانی در صورت عدم دسترسی به محلول قندی 10% میتوان با افزودن مقادیر کافی از محلولهای قندی هیپرتونیک به محلول قندی 5% آن را تهیه کرد.</a:t>
            </a:r>
          </a:p>
          <a:p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/>
              <a:t>موارد عدم مصرف :</a:t>
            </a:r>
          </a:p>
          <a:p>
            <a:pPr>
              <a:buFont typeface="Wingdings" pitchFamily="2" charset="2"/>
              <a:buChar char="ü"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اغمای دیابتیک (هیپرگلیسمی)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حضور خونریزی داخل جمجمه  در بیماران دهیدراته(به خصوص محلولهای قندی بیش از 10% ممنوع است)</a:t>
            </a:r>
          </a:p>
          <a:p>
            <a:pPr marL="0" indent="0">
              <a:buNone/>
            </a:pPr>
            <a:endParaRPr lang="fa-IR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محلولهای قندی 5% و10% در بیمارانی که به علت اسهال یا سوختگی اختلالات الکترولیتی دارند باید با احتیاط مصرف شوندوبهتر است با محلول های حاوی الکترولیت همراه گردند.</a:t>
            </a: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064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a-IR" dirty="0" smtClean="0"/>
              <a:t>چند نکته :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تزریق طولانی مدت این محلولها موجب اختلالات الکترولیتی می شود(چون در هنگام خروج ازبدن سبب دفع سدیم و پتاسیم از کلیه می گردند.)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تزریق مقادیر بالا  از این محلول سبب هیپرگلیسمی بارز و گلیکوزوری می گردد              کنترل قند خون وادرار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حداکثر غلظت مناسب جهت جلوگیری از گلیکوزوری</a:t>
            </a:r>
          </a:p>
          <a:p>
            <a:pPr marL="0" indent="0">
              <a:buNone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 0/5 گرم /</a:t>
            </a:r>
            <a:r>
              <a:rPr lang="en-US" dirty="0" smtClean="0">
                <a:solidFill>
                  <a:schemeClr val="bg1"/>
                </a:solidFill>
              </a:rPr>
              <a:t>kg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وزن در ساعت</a:t>
            </a:r>
          </a:p>
          <a:p>
            <a:pPr marL="0" indent="0">
              <a:buNone/>
            </a:pPr>
            <a:endParaRPr lang="fa-IR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تزریق سریع در بیماران دچار اورمی مزمن یا عدم تحمل قند</a:t>
            </a:r>
          </a:p>
          <a:p>
            <a:pPr marL="0" indent="0">
              <a:buNone/>
            </a:pPr>
            <a:endParaRPr lang="fa-IR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 منگی و بیهوشی در فرد                      </a:t>
            </a:r>
            <a:r>
              <a:rPr lang="fa-IR" sz="3600" b="1" dirty="0" smtClean="0">
                <a:solidFill>
                  <a:srgbClr val="002060"/>
                </a:solidFill>
              </a:rPr>
              <a:t>هیپراسموز</a:t>
            </a:r>
            <a:r>
              <a:rPr lang="fa-IR" dirty="0" smtClean="0">
                <a:solidFill>
                  <a:srgbClr val="002060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 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 rot="10800000">
            <a:off x="6516216" y="2672916"/>
            <a:ext cx="720080" cy="360040"/>
          </a:xfrm>
          <a:prstGeom prst="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" name="Curved Right Arrow 4"/>
          <p:cNvSpPr/>
          <p:nvPr/>
        </p:nvSpPr>
        <p:spPr>
          <a:xfrm>
            <a:off x="971600" y="3284984"/>
            <a:ext cx="1368152" cy="792088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6" name="Curved Right Arrow 5"/>
          <p:cNvSpPr/>
          <p:nvPr/>
        </p:nvSpPr>
        <p:spPr>
          <a:xfrm>
            <a:off x="674808" y="4725144"/>
            <a:ext cx="1152128" cy="1152128"/>
          </a:xfrm>
          <a:prstGeom prst="curv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4139952" y="5611977"/>
            <a:ext cx="1224136" cy="2880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147217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/>
          <a:lstStyle/>
          <a:p>
            <a:r>
              <a:rPr lang="fa-IR" dirty="0" smtClean="0"/>
              <a:t>مراقبت های پرستاری :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کنترل تاریخ مصرف              درصورت انقضای تاریخ مصرف ، تغییر رنگ یا مشاهده ذرات معلق در ظرف ،از مصرف آن خودداری کنید.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کنترل فشارخون قبل از تزریق (به خصوص انواع هیپرتونیک)</a:t>
            </a:r>
          </a:p>
          <a:p>
            <a:pPr marL="0" indent="0">
              <a:buNone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در صورت پایین بودن فشارخون              خودداری از تزریق(به استثنای </a:t>
            </a:r>
            <a:r>
              <a:rPr lang="fa-IR" dirty="0" smtClean="0"/>
              <a:t>دکستروز5%</a:t>
            </a:r>
            <a:r>
              <a:rPr lang="fa-IR" dirty="0" smtClean="0">
                <a:solidFill>
                  <a:schemeClr val="bg1"/>
                </a:solidFill>
              </a:rPr>
              <a:t>)                به علت دیورتیک بودن</a:t>
            </a:r>
          </a:p>
          <a:p>
            <a:pPr marL="0" indent="0">
              <a:buNone/>
            </a:pPr>
            <a:r>
              <a:rPr lang="fa-IR" dirty="0" smtClean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accent2"/>
                </a:solidFill>
              </a:rPr>
              <a:t>3)   </a:t>
            </a:r>
            <a:r>
              <a:rPr lang="fa-IR" dirty="0" smtClean="0">
                <a:solidFill>
                  <a:schemeClr val="bg1"/>
                </a:solidFill>
              </a:rPr>
              <a:t>خودداری ازمصرف محلول ها ی باقی مانده در ظرف</a:t>
            </a:r>
          </a:p>
          <a:p>
            <a:pPr marL="514350" indent="-514350">
              <a:buAutoNum type="arabicParenR" startAt="4"/>
            </a:pPr>
            <a:r>
              <a:rPr lang="fa-IR" dirty="0" smtClean="0">
                <a:solidFill>
                  <a:schemeClr val="bg1"/>
                </a:solidFill>
              </a:rPr>
              <a:t>ورود محلول های قندی در زیر پوست موجب درد شدید می شود.</a:t>
            </a:r>
          </a:p>
          <a:p>
            <a:pPr marL="0" indent="0">
              <a:buNone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    کنترل محل ورود سوزن در طول تزریق</a:t>
            </a:r>
          </a:p>
          <a:p>
            <a:pPr marL="514350" indent="-514350">
              <a:buAutoNum type="arabicParenR" startAt="5"/>
            </a:pPr>
            <a:r>
              <a:rPr lang="fa-IR" dirty="0" smtClean="0">
                <a:solidFill>
                  <a:schemeClr val="bg1"/>
                </a:solidFill>
              </a:rPr>
              <a:t>ایجاد فلبیت از عوارض شایع تزریق این محلوها برای مدت طولانی است.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4889831" y="1085706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flipH="1">
            <a:off x="4025735" y="2852936"/>
            <a:ext cx="8640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Right Arrow 6"/>
          <p:cNvSpPr/>
          <p:nvPr/>
        </p:nvSpPr>
        <p:spPr>
          <a:xfrm rot="10800000">
            <a:off x="5940152" y="3149874"/>
            <a:ext cx="906305" cy="21602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8" name="Curved Right Arrow 7"/>
          <p:cNvSpPr/>
          <p:nvPr/>
        </p:nvSpPr>
        <p:spPr>
          <a:xfrm>
            <a:off x="539552" y="4221088"/>
            <a:ext cx="792088" cy="648072"/>
          </a:xfrm>
          <a:prstGeom prst="curved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674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048672"/>
          </a:xfrm>
        </p:spPr>
        <p:txBody>
          <a:bodyPr/>
          <a:lstStyle/>
          <a:p>
            <a:pPr marL="514350" indent="-514350">
              <a:buAutoNum type="arabicParenR" startAt="6"/>
            </a:pPr>
            <a:r>
              <a:rPr lang="fa-IR" dirty="0" smtClean="0">
                <a:solidFill>
                  <a:schemeClr val="bg1"/>
                </a:solidFill>
              </a:rPr>
              <a:t>استفاده از وریدهای بزرگ جهت انفوزیون          ایجاد التهاب موضعی واسکلروز وریدهای کوچک</a:t>
            </a:r>
          </a:p>
          <a:p>
            <a:pPr marL="514350" indent="-514350">
              <a:buAutoNum type="arabicParenR" startAt="6"/>
            </a:pPr>
            <a:r>
              <a:rPr lang="fa-IR" dirty="0" smtClean="0">
                <a:solidFill>
                  <a:schemeClr val="bg1"/>
                </a:solidFill>
              </a:rPr>
              <a:t>تعویض محل تزریق هر </a:t>
            </a:r>
            <a:r>
              <a:rPr lang="fa-IR" dirty="0" smtClean="0">
                <a:solidFill>
                  <a:srgbClr val="C00000"/>
                </a:solidFill>
              </a:rPr>
              <a:t>24ساعت</a:t>
            </a:r>
            <a:r>
              <a:rPr lang="fa-IR" dirty="0" smtClean="0">
                <a:solidFill>
                  <a:schemeClr val="bg1"/>
                </a:solidFill>
              </a:rPr>
              <a:t> یکبار </a:t>
            </a:r>
          </a:p>
          <a:p>
            <a:pPr marL="514350" indent="-514350">
              <a:buAutoNum type="arabicParenR" startAt="6"/>
            </a:pPr>
            <a:r>
              <a:rPr lang="fa-IR" dirty="0" smtClean="0">
                <a:solidFill>
                  <a:schemeClr val="bg1"/>
                </a:solidFill>
              </a:rPr>
              <a:t>مصرف محلولهای قندی همراه با خون از طریق یک ست مشترک و به طور همزمان </a:t>
            </a:r>
            <a:r>
              <a:rPr lang="fa-IR" dirty="0" smtClean="0">
                <a:solidFill>
                  <a:srgbClr val="FFFF00"/>
                </a:solidFill>
              </a:rPr>
              <a:t>ممنوع </a:t>
            </a:r>
            <a:r>
              <a:rPr lang="fa-IR" dirty="0" smtClean="0">
                <a:solidFill>
                  <a:schemeClr val="bg1"/>
                </a:solidFill>
              </a:rPr>
              <a:t>است. </a:t>
            </a:r>
          </a:p>
          <a:p>
            <a:pPr marL="514350" indent="-514350">
              <a:buAutoNum type="arabicParenR" startAt="6"/>
            </a:pPr>
            <a:r>
              <a:rPr lang="fa-IR" dirty="0" smtClean="0">
                <a:solidFill>
                  <a:schemeClr val="bg1"/>
                </a:solidFill>
              </a:rPr>
              <a:t>مصرف محلولهای قندی 5% در بیماران دیابتی همراه با انسولین بلامانع است .محلولهای قندی هیپرتونیک </a:t>
            </a:r>
            <a:r>
              <a:rPr lang="fa-IR" dirty="0" smtClean="0">
                <a:solidFill>
                  <a:srgbClr val="FFFF00"/>
                </a:solidFill>
              </a:rPr>
              <a:t>فقط در درمان شوک هیپرگلیسمی</a:t>
            </a:r>
            <a:r>
              <a:rPr lang="fa-IR" dirty="0" smtClean="0">
                <a:solidFill>
                  <a:schemeClr val="bg1"/>
                </a:solidFill>
              </a:rPr>
              <a:t> (مصرف مقادیر زیاد انسولین ) کاربرد دارد.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4" name="Left Arrow 3"/>
          <p:cNvSpPr/>
          <p:nvPr/>
        </p:nvSpPr>
        <p:spPr>
          <a:xfrm>
            <a:off x="2987824" y="476672"/>
            <a:ext cx="648072" cy="288032"/>
          </a:xfrm>
          <a:prstGeom prst="lef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97314690"/>
      </p:ext>
    </p:extLst>
  </p:cSld>
  <p:clrMapOvr>
    <a:masterClrMapping/>
  </p:clrMapOvr>
  <p:transition spd="slow">
    <p:cover dir="r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360194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76664"/>
          </a:xfrm>
        </p:spPr>
        <p:txBody>
          <a:bodyPr>
            <a:normAutofit/>
          </a:bodyPr>
          <a:lstStyle/>
          <a:p>
            <a:r>
              <a:rPr lang="fa-IR" dirty="0" smtClean="0"/>
              <a:t> محلول کلرور سدیم </a:t>
            </a:r>
            <a:r>
              <a:rPr lang="en-US" dirty="0" smtClean="0"/>
              <a:t>Sodium chloride  0.9%   </a:t>
            </a:r>
            <a:endParaRPr lang="fa-IR" dirty="0" smtClean="0"/>
          </a:p>
          <a:p>
            <a:pPr>
              <a:buFont typeface="Wingdings" pitchFamily="2" charset="2"/>
              <a:buChar char="v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محلول نرمال سالین یا سرم فیزیولوژیک درهر لیتر 154 میلی اکی والان  کلر دارد که اندکی بیش از میزان کلرور خون (103 میلی اکی والان در لیتر ) می باشد 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این محلول ایزوتونیک است.</a:t>
            </a:r>
          </a:p>
          <a:p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/>
              <a:t>موارد مصرف :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موارد هیپوناترمی و هیپوکلرمی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درموارد ازدست دادن نمک به علت تعریق زیاد ، استفراغ ها و اسهال شدید(اختلالات دستگاه گوارش)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جایگزینی مایعات خارج سلولی ، در دهیدراتاسیون ایزوتونیک و اسیدوز دیابتی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جایگزینی ترشحات آسپیره شده از معده</a:t>
            </a:r>
          </a:p>
          <a:p>
            <a:pPr marL="0" indent="0">
              <a:buNone/>
            </a:pP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69978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626469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ü"/>
            </a:pPr>
            <a:r>
              <a:rPr lang="fa-IR" dirty="0" smtClean="0"/>
              <a:t> </a:t>
            </a:r>
            <a:r>
              <a:rPr lang="fa-IR" dirty="0" smtClean="0">
                <a:solidFill>
                  <a:schemeClr val="bg1"/>
                </a:solidFill>
              </a:rPr>
              <a:t>در حین یا پس از اعمال جراحی جهت حفظ عمل کلیه و حجم طبیعی خون در گردش در بیمارانی  که عمل کلیه آنها طبیعی است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درنارسایی غده فوق کلیه (دفع سدیم به علت کاهش میزان آلدوسترون ) و در آلکالوز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بخش دیالیز جهت شستشوی ماشین همودیالیز</a:t>
            </a:r>
          </a:p>
          <a:p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/>
              <a:t>موارد منع مصرف :</a:t>
            </a:r>
          </a:p>
          <a:p>
            <a:pPr>
              <a:buFont typeface="Wingdings" pitchFamily="2" charset="2"/>
              <a:buChar char="ü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در نارسایی احتقانی قلب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اختلالات شدید کلیوی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نارسایی پیشرفته کبدی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سوء تغذیه شدید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اختلالاتی که همراه با احتباس سدیم باشد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مبتلایان به اختلالات قلبی – عروقی جبران شده ، سیروز و بیمارانی که استروئید دریافت می کنند باید با احتیاط مصرف شود. </a:t>
            </a:r>
          </a:p>
          <a:p>
            <a:pPr marL="0" indent="0">
              <a:buNone/>
            </a:pPr>
            <a:endParaRPr lang="fa-I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5322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832648"/>
          </a:xfrm>
        </p:spPr>
        <p:txBody>
          <a:bodyPr/>
          <a:lstStyle/>
          <a:p>
            <a:r>
              <a:rPr lang="fa-IR" dirty="0" smtClean="0"/>
              <a:t>عوارض جانبی :</a:t>
            </a:r>
          </a:p>
          <a:p>
            <a:pPr>
              <a:buFont typeface="Wingdings" pitchFamily="2" charset="2"/>
              <a:buChar char="§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مقادیر زیاد ممکن است باعث </a:t>
            </a:r>
          </a:p>
          <a:p>
            <a:pPr>
              <a:buFont typeface="Courier New" pitchFamily="49" charset="0"/>
              <a:buChar char="o"/>
            </a:pPr>
            <a:r>
              <a:rPr lang="fa-IR" dirty="0" smtClean="0">
                <a:solidFill>
                  <a:schemeClr val="bg1"/>
                </a:solidFill>
              </a:rPr>
              <a:t>اختلال الکترولیت </a:t>
            </a:r>
          </a:p>
          <a:p>
            <a:pPr>
              <a:buFont typeface="Courier New" pitchFamily="49" charset="0"/>
              <a:buChar char="o"/>
            </a:pPr>
            <a:r>
              <a:rPr lang="fa-IR" dirty="0" smtClean="0">
                <a:solidFill>
                  <a:schemeClr val="bg1"/>
                </a:solidFill>
              </a:rPr>
              <a:t>احتباس آب </a:t>
            </a:r>
          </a:p>
          <a:p>
            <a:pPr>
              <a:buFont typeface="Courier New" pitchFamily="49" charset="0"/>
              <a:buChar char="o"/>
            </a:pPr>
            <a:r>
              <a:rPr lang="fa-IR" dirty="0" smtClean="0">
                <a:solidFill>
                  <a:schemeClr val="bg1"/>
                </a:solidFill>
              </a:rPr>
              <a:t>از دست دادن پتاسیم </a:t>
            </a:r>
          </a:p>
          <a:p>
            <a:pPr>
              <a:buFont typeface="Courier New" pitchFamily="49" charset="0"/>
              <a:buChar char="o"/>
            </a:pPr>
            <a:r>
              <a:rPr lang="fa-IR" dirty="0" smtClean="0">
                <a:solidFill>
                  <a:schemeClr val="bg1"/>
                </a:solidFill>
              </a:rPr>
              <a:t>تشدید اسیدوزموجود 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 </a:t>
            </a:r>
            <a:r>
              <a:rPr lang="fa-IR" dirty="0" smtClean="0"/>
              <a:t>شکل دارویی و مقدار مصرف :</a:t>
            </a:r>
          </a:p>
          <a:p>
            <a:pPr>
              <a:buFont typeface="Wingdings" pitchFamily="2" charset="2"/>
              <a:buChar char="Ø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کلرور سدیم 9%در آب ( 0/5 و 1 لیتری جهت تزریق وریدی)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کلرورسدیم 9% در آب ( آمپول های 2 و 5 میلی لیتری )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کلرور سدیم 9% در آب 0/5 و 1 لیتری جهت شستشوی بینی و معده (استریل ولی فاقد مواد نگاهدارنده)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کلرور سدیم 0/5% در آب (قطره بینی 20 میلی لیتری)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889303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6048672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fa-IR" dirty="0" smtClean="0"/>
              <a:t> </a:t>
            </a:r>
            <a:r>
              <a:rPr lang="fa-IR" dirty="0" smtClean="0">
                <a:solidFill>
                  <a:schemeClr val="bg1"/>
                </a:solidFill>
              </a:rPr>
              <a:t>میزان مصرف بستگی به سن ، وزن و شرایط بالینی بیمار دارد ولازم است میزان سدیم ، کلر و بیکربنات اندازه گیری شود.</a:t>
            </a:r>
          </a:p>
          <a:p>
            <a:pPr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</a:rPr>
              <a:t>به طور کلی 2 تا 6% وزن بدن ( به نسبت کمبود الکترولیت های بدن ) یا </a:t>
            </a:r>
            <a:r>
              <a:rPr lang="fa-IR" dirty="0" smtClean="0">
                <a:solidFill>
                  <a:srgbClr val="FFFF00"/>
                </a:solidFill>
              </a:rPr>
              <a:t>1/5 تا 3 لیتر </a:t>
            </a:r>
            <a:r>
              <a:rPr lang="fa-IR" dirty="0" smtClean="0">
                <a:solidFill>
                  <a:schemeClr val="bg1"/>
                </a:solidFill>
              </a:rPr>
              <a:t>در مدت </a:t>
            </a:r>
            <a:r>
              <a:rPr lang="fa-IR" dirty="0" smtClean="0">
                <a:solidFill>
                  <a:srgbClr val="FFFF00"/>
                </a:solidFill>
              </a:rPr>
              <a:t>18 تا 24 ساعت </a:t>
            </a:r>
            <a:r>
              <a:rPr lang="fa-IR" dirty="0" smtClean="0">
                <a:solidFill>
                  <a:schemeClr val="bg1"/>
                </a:solidFill>
              </a:rPr>
              <a:t>تجویز می شود.</a:t>
            </a:r>
          </a:p>
          <a:p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/>
              <a:t>مراقبت های پرستاری :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کنترل ظرف از نظر دست نخورده بودن ، تاریخ مصرف و برچسب آن از نظر نوع محلول تزریقی ، قبل از اقدام به تزریق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کنترل محتوای ظرف از نظر کدورت ، تیرگی یا وجود ذرات معلق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در صورت وجود واکنش هایی مانند </a:t>
            </a:r>
            <a:r>
              <a:rPr lang="fa-IR" b="1" dirty="0" smtClean="0">
                <a:solidFill>
                  <a:srgbClr val="C00000"/>
                </a:solidFill>
              </a:rPr>
              <a:t>تب و لرز </a:t>
            </a:r>
            <a:r>
              <a:rPr lang="fa-IR" dirty="0" smtClean="0">
                <a:solidFill>
                  <a:schemeClr val="bg1"/>
                </a:solidFill>
              </a:rPr>
              <a:t>در بیمار انفوزیون را قطع کنید.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کنترل فشار خون قبل از اقدام به تزریق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خودداری از مصرف باقی مانده محلول برای بیمار دیگر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از محلول شستشو نمیتوان برای تزریق وریدی استفاده کرد اما از محلول تزریقی میتوان برای شستشوی زخم ها استفاده کرد.</a:t>
            </a:r>
          </a:p>
          <a:p>
            <a:pPr>
              <a:buFont typeface="Wingdings" pitchFamily="2" charset="2"/>
              <a:buChar char="§"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8804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805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a-IR" sz="3000" dirty="0" smtClean="0">
                <a:solidFill>
                  <a:schemeClr val="bg1"/>
                </a:solidFill>
              </a:rPr>
              <a:t>    موضوع:</a:t>
            </a:r>
          </a:p>
          <a:p>
            <a:pPr marL="0" indent="0">
              <a:buNone/>
            </a:pPr>
            <a:r>
              <a:rPr lang="fa-IR" dirty="0" smtClean="0">
                <a:solidFill>
                  <a:schemeClr val="bg1"/>
                </a:solidFill>
              </a:rPr>
              <a:t>                         </a:t>
            </a:r>
          </a:p>
          <a:p>
            <a:pPr marL="0" indent="0">
              <a:buNone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                           </a:t>
            </a:r>
            <a:r>
              <a:rPr lang="fa-IR" sz="4300" b="1" i="1" dirty="0" smtClean="0">
                <a:solidFill>
                  <a:srgbClr val="002060"/>
                </a:solidFill>
              </a:rPr>
              <a:t>سرم درمانی وکاربرد آن</a:t>
            </a:r>
          </a:p>
          <a:p>
            <a:pPr marL="0" indent="0">
              <a:buNone/>
            </a:pPr>
            <a:r>
              <a:rPr lang="fa-IR" sz="3000" dirty="0" smtClean="0">
                <a:solidFill>
                  <a:schemeClr val="bg1"/>
                </a:solidFill>
              </a:rPr>
              <a:t>   تهیه کننده :</a:t>
            </a:r>
          </a:p>
          <a:p>
            <a:pPr marL="0" indent="0">
              <a:buNone/>
            </a:pPr>
            <a:endParaRPr lang="fa-IR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endParaRPr lang="fa-IR" dirty="0" smtClean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fa-IR" dirty="0" smtClean="0">
                <a:solidFill>
                  <a:schemeClr val="bg1"/>
                </a:solidFill>
              </a:rPr>
              <a:t>بیمارستان </a:t>
            </a:r>
            <a:r>
              <a:rPr lang="fa-IR" dirty="0" smtClean="0">
                <a:solidFill>
                  <a:schemeClr val="bg1"/>
                </a:solidFill>
              </a:rPr>
              <a:t>شهدا بندرلنگه </a:t>
            </a:r>
            <a:endParaRPr lang="fa-IR" dirty="0" smtClean="0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fa-IR" dirty="0" smtClean="0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fa-IR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fa-IR" dirty="0" smtClean="0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fa-IR" dirty="0">
              <a:solidFill>
                <a:schemeClr val="bg1"/>
              </a:solidFill>
            </a:endParaRPr>
          </a:p>
          <a:p>
            <a:pPr marL="0" indent="0" algn="l">
              <a:buNone/>
            </a:pP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8193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/>
          <a:lstStyle/>
          <a:p>
            <a:r>
              <a:rPr lang="fa-IR" dirty="0" smtClean="0"/>
              <a:t>محلول کلرور پتاسیم </a:t>
            </a:r>
            <a:r>
              <a:rPr lang="en-US" dirty="0" smtClean="0"/>
              <a:t>Potassium  chloride  injection      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/>
              <a:t> </a:t>
            </a:r>
            <a:r>
              <a:rPr lang="fa-IR" dirty="0" smtClean="0">
                <a:solidFill>
                  <a:schemeClr val="bg1"/>
                </a:solidFill>
              </a:rPr>
              <a:t>به صورت محلولهای حاوی 10 تا40 میلی اکی والان جهت تزریق وریدی تهیه شده است.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این محلول می بایست قبل از مصرف رقیق گردد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به طور معمول همراه با محلولهای تزریقی دیگر (40 تا 60 میلی اکی والان در لیتر) به کار می رود.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FFFF00"/>
                </a:solidFill>
              </a:rPr>
              <a:t>مورد مصرف                    </a:t>
            </a:r>
            <a:r>
              <a:rPr lang="fa-I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زمانی که دمان کمبود پتاسیم ازراه خوراکی عملی نباشد.</a:t>
            </a:r>
            <a:endParaRPr lang="en-US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a-IR" dirty="0" smtClean="0"/>
              <a:t>تزریق سریع              </a:t>
            </a:r>
            <a:r>
              <a:rPr lang="fa-IR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درد یا سوزش در محل تزریق یا آریتمی قلبی</a:t>
            </a:r>
          </a:p>
          <a:p>
            <a:pPr>
              <a:buFont typeface="Wingdings" pitchFamily="2" charset="2"/>
              <a:buChar char="Ø"/>
            </a:pPr>
            <a:endParaRPr lang="fa-IR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مصرف آن باید با کنترل </a:t>
            </a:r>
            <a:r>
              <a:rPr lang="fa-IR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الکتروکاردیوگرام </a:t>
            </a:r>
            <a:r>
              <a:rPr lang="fa-IR" dirty="0" smtClean="0">
                <a:solidFill>
                  <a:schemeClr val="bg1"/>
                </a:solidFill>
              </a:rPr>
              <a:t>و</a:t>
            </a:r>
            <a:r>
              <a:rPr lang="fa-IR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اندازه گیری مرتب </a:t>
            </a:r>
            <a:r>
              <a:rPr lang="fa-IR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پتاسیم سرم </a:t>
            </a:r>
            <a:r>
              <a:rPr lang="fa-IR" dirty="0" smtClean="0">
                <a:solidFill>
                  <a:schemeClr val="bg1"/>
                </a:solidFill>
              </a:rPr>
              <a:t>همراه باشد.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4" name="Left Arrow 3"/>
          <p:cNvSpPr/>
          <p:nvPr/>
        </p:nvSpPr>
        <p:spPr>
          <a:xfrm>
            <a:off x="5389572" y="3306900"/>
            <a:ext cx="1296144" cy="216024"/>
          </a:xfrm>
          <a:prstGeom prst="lef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5" name="Equal 4"/>
          <p:cNvSpPr/>
          <p:nvPr/>
        </p:nvSpPr>
        <p:spPr>
          <a:xfrm>
            <a:off x="5868144" y="4061693"/>
            <a:ext cx="1008112" cy="432048"/>
          </a:xfrm>
          <a:prstGeom prst="mathEqual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8447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548680"/>
            <a:ext cx="8229600" cy="5907360"/>
          </a:xfrm>
        </p:spPr>
        <p:txBody>
          <a:bodyPr/>
          <a:lstStyle/>
          <a:p>
            <a:r>
              <a:rPr lang="fa-IR" dirty="0" smtClean="0"/>
              <a:t>محلول کلرور سدیم  </a:t>
            </a:r>
            <a:r>
              <a:rPr lang="en-US" dirty="0" smtClean="0"/>
              <a:t> Sodium    chloride    injection    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به صورت محلول های 3%  و 5% موجود است.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در مبتلایان به بیماری های قلبی یا کلیوی با احتیاط کامل مصرف شود</a:t>
            </a:r>
          </a:p>
          <a:p>
            <a:pPr marL="0" indent="0">
              <a:buNone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  به دلیل خطر افزایش فشار وریدی ( و بروز ادم ریه )</a:t>
            </a:r>
            <a:endParaRPr lang="en-US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تزریق وریدی بایستی </a:t>
            </a:r>
            <a:r>
              <a:rPr lang="fa-IR" dirty="0" smtClean="0">
                <a:solidFill>
                  <a:srgbClr val="7030A0"/>
                </a:solidFill>
              </a:rPr>
              <a:t>به آهستگی </a:t>
            </a:r>
            <a:r>
              <a:rPr lang="fa-IR" dirty="0" smtClean="0">
                <a:solidFill>
                  <a:schemeClr val="bg1"/>
                </a:solidFill>
              </a:rPr>
              <a:t>و به مقادیر کم صورت گیرد و فشار وریدی مرکزی کنترل گردد.</a:t>
            </a:r>
          </a:p>
          <a:p>
            <a:pPr>
              <a:buFont typeface="Wingdings" pitchFamily="2" charset="2"/>
              <a:buChar char="v"/>
            </a:pPr>
            <a:endParaRPr lang="fa-IR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مورد مصرف                   </a:t>
            </a:r>
            <a:r>
              <a:rPr lang="fa-IR" dirty="0" smtClean="0">
                <a:solidFill>
                  <a:srgbClr val="FFC000"/>
                </a:solidFill>
              </a:rPr>
              <a:t>کمبود سدیم (هیپوناترمی ) شدید</a:t>
            </a:r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</a:p>
          <a:p>
            <a:pPr marL="0" indent="0">
              <a:buNone/>
            </a:pPr>
            <a:endParaRPr lang="fa-IR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 </a:t>
            </a:r>
            <a:r>
              <a:rPr lang="fa-IR" dirty="0" smtClean="0"/>
              <a:t>موارد خفیف کمبود سدیم               </a:t>
            </a:r>
            <a:r>
              <a:rPr lang="fa-IR" dirty="0" smtClean="0">
                <a:solidFill>
                  <a:schemeClr val="accent5">
                    <a:lumMod val="50000"/>
                  </a:schemeClr>
                </a:solidFill>
              </a:rPr>
              <a:t>محلول سدیم کلراید 9 در هزار یا محلول رینگر</a:t>
            </a:r>
          </a:p>
          <a:p>
            <a:pPr>
              <a:buFont typeface="Wingdings" pitchFamily="2" charset="2"/>
              <a:buChar char="v"/>
            </a:pPr>
            <a:endParaRPr lang="fa-IR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Curved Right Arrow 3"/>
          <p:cNvSpPr/>
          <p:nvPr/>
        </p:nvSpPr>
        <p:spPr>
          <a:xfrm>
            <a:off x="251520" y="1753970"/>
            <a:ext cx="792088" cy="504056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5" name="Left Arrow 4"/>
          <p:cNvSpPr/>
          <p:nvPr/>
        </p:nvSpPr>
        <p:spPr>
          <a:xfrm>
            <a:off x="5364088" y="3933056"/>
            <a:ext cx="1152128" cy="288032"/>
          </a:xfrm>
          <a:prstGeom prst="lef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" name="Notched Right Arrow 5"/>
          <p:cNvSpPr/>
          <p:nvPr/>
        </p:nvSpPr>
        <p:spPr>
          <a:xfrm rot="10800000">
            <a:off x="4686435" y="4869160"/>
            <a:ext cx="864096" cy="288032"/>
          </a:xfrm>
          <a:prstGeom prst="notchedRightArrow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87775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>
            <a:normAutofit fontScale="92500"/>
          </a:bodyPr>
          <a:lstStyle/>
          <a:p>
            <a:r>
              <a:rPr lang="fa-IR" dirty="0" smtClean="0"/>
              <a:t> محلول آمونیوم کلراید </a:t>
            </a:r>
            <a:r>
              <a:rPr lang="en-US" dirty="0" smtClean="0"/>
              <a:t> Ammonium    chloride   injection  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به صورت </a:t>
            </a:r>
            <a:r>
              <a:rPr lang="fa-IR" dirty="0" smtClean="0">
                <a:solidFill>
                  <a:srgbClr val="FFFF00"/>
                </a:solidFill>
              </a:rPr>
              <a:t>محلول 2%</a:t>
            </a:r>
            <a:r>
              <a:rPr lang="fa-IR" dirty="0" smtClean="0">
                <a:solidFill>
                  <a:schemeClr val="bg1"/>
                </a:solidFill>
              </a:rPr>
              <a:t> تهیه شده است 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FFFF00"/>
                </a:solidFill>
              </a:rPr>
              <a:t>100 تا 500 میلی لیتر </a:t>
            </a:r>
            <a:r>
              <a:rPr lang="fa-IR" dirty="0" smtClean="0">
                <a:solidFill>
                  <a:schemeClr val="bg1"/>
                </a:solidFill>
              </a:rPr>
              <a:t>در طی </a:t>
            </a:r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3 ساعت </a:t>
            </a:r>
            <a:r>
              <a:rPr lang="fa-IR" dirty="0" smtClean="0">
                <a:solidFill>
                  <a:schemeClr val="bg1"/>
                </a:solidFill>
              </a:rPr>
              <a:t>تزریق می گردد.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تزریق این محلول باید </a:t>
            </a:r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به آهستگی </a:t>
            </a:r>
            <a:r>
              <a:rPr lang="fa-IR" dirty="0" smtClean="0">
                <a:solidFill>
                  <a:schemeClr val="bg1"/>
                </a:solidFill>
              </a:rPr>
              <a:t>انجام شودتا زمان کافی برای متابولیسم یون های آمونیوم به وسیله کبد باشد و از مسمومیت ناشی از آمونیاک جلوگیری شود.</a:t>
            </a:r>
          </a:p>
          <a:p>
            <a:r>
              <a:rPr lang="fa-IR" dirty="0" smtClean="0"/>
              <a:t>موارد مصرف </a:t>
            </a:r>
            <a:r>
              <a:rPr lang="en-US" dirty="0" smtClean="0"/>
              <a:t>: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در مواردی که یون کلر کاهش می یابد نظیر :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استفراغ 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درناژ فیستول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تخلیه مداوم ترشحات معده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مصرف مقادیر زیاد داروهای قلیایی کننده و دیورتیک های جیوه ای 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زمانی که به منظور درمان </a:t>
            </a:r>
            <a:r>
              <a:rPr lang="fa-IR" dirty="0" smtClean="0">
                <a:solidFill>
                  <a:srgbClr val="C00000"/>
                </a:solidFill>
              </a:rPr>
              <a:t>آلکالوز متابولیک </a:t>
            </a:r>
            <a:r>
              <a:rPr lang="fa-IR" dirty="0" smtClean="0">
                <a:solidFill>
                  <a:schemeClr val="bg1"/>
                </a:solidFill>
              </a:rPr>
              <a:t>مصرف می شود باید توأم با </a:t>
            </a:r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کلرور سدیم و پتاسیم </a:t>
            </a:r>
            <a:r>
              <a:rPr lang="fa-IR" dirty="0" smtClean="0">
                <a:solidFill>
                  <a:schemeClr val="bg1"/>
                </a:solidFill>
              </a:rPr>
              <a:t>تجویز گردد تا از تخلیه سدیم و پتاسیم بدن جلوگیری شود.</a:t>
            </a:r>
            <a:r>
              <a:rPr lang="en-US" dirty="0" smtClean="0"/>
              <a:t>  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09016905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/>
          </a:bodyPr>
          <a:lstStyle/>
          <a:p>
            <a:r>
              <a:rPr lang="fa-IR" dirty="0" smtClean="0"/>
              <a:t>محلول رینگر </a:t>
            </a:r>
            <a:r>
              <a:rPr lang="en-US" dirty="0" smtClean="0"/>
              <a:t>Ringer ‘s  solution                           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/>
              <a:t> </a:t>
            </a:r>
            <a:r>
              <a:rPr lang="fa-IR" dirty="0" smtClean="0">
                <a:solidFill>
                  <a:schemeClr val="bg1"/>
                </a:solidFill>
              </a:rPr>
              <a:t>یک محلول تزریقی حاوی </a:t>
            </a:r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الکترولیت ها با مقادیر متعادل </a:t>
            </a:r>
            <a:r>
              <a:rPr lang="fa-IR" dirty="0" smtClean="0">
                <a:solidFill>
                  <a:schemeClr val="bg1"/>
                </a:solidFill>
              </a:rPr>
              <a:t>است 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به دلیل دارا بودن کلرورهای سدیم و پتاسیم و کلسیم برای </a:t>
            </a:r>
            <a:r>
              <a:rPr lang="fa-IR" dirty="0" smtClean="0">
                <a:solidFill>
                  <a:srgbClr val="C00000"/>
                </a:solidFill>
              </a:rPr>
              <a:t>جانشینی آب و</a:t>
            </a:r>
            <a:r>
              <a:rPr lang="fa-IR" dirty="0" smtClean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rgbClr val="C00000"/>
                </a:solidFill>
              </a:rPr>
              <a:t>الکترولیت های </a:t>
            </a:r>
            <a:r>
              <a:rPr lang="fa-IR" dirty="0" smtClean="0">
                <a:solidFill>
                  <a:schemeClr val="bg1"/>
                </a:solidFill>
              </a:rPr>
              <a:t>بدن از محلول کلرور سدیم </a:t>
            </a:r>
            <a:r>
              <a:rPr lang="fa-IR" dirty="0" smtClean="0">
                <a:solidFill>
                  <a:srgbClr val="FFFF00"/>
                </a:solidFill>
              </a:rPr>
              <a:t>مناسب تر</a:t>
            </a:r>
            <a:r>
              <a:rPr lang="fa-IR" dirty="0" smtClean="0">
                <a:solidFill>
                  <a:schemeClr val="bg1"/>
                </a:solidFill>
              </a:rPr>
              <a:t> است.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محلول رینگر کمتر از محلول کلرور سدیم ایزوتونیک سبب احتباس سدیم و پیدایش ادم در بیماران مبتلا به هیپوپروتئینی می شود ولی چون پتاسیم آن چندان زیاد نیست برای جانشینی پتاسیم در موارد کمبود شدید پتاسیم بدن کافی نیست. </a:t>
            </a:r>
            <a:endParaRPr lang="fa-IR" dirty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a-IR" dirty="0" smtClean="0"/>
              <a:t>موارد مصرف :</a:t>
            </a:r>
          </a:p>
          <a:p>
            <a:pPr>
              <a:buFont typeface="Wingdings" pitchFamily="2" charset="2"/>
              <a:buChar char="ü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موارد مصرف </a:t>
            </a:r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همانند کلرور سدیم </a:t>
            </a:r>
            <a:r>
              <a:rPr lang="fa-IR" dirty="0" smtClean="0">
                <a:solidFill>
                  <a:schemeClr val="bg1"/>
                </a:solidFill>
              </a:rPr>
              <a:t>است ومواردی که احتیاج به آب و الکترولیتهای فوق باشد.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به طور کلی محلولهای ایزوتونیک در مواردی که از دست دادن یون کلر بیشتر از یون سدیم باشد (مانند </a:t>
            </a:r>
            <a:r>
              <a:rPr lang="fa-IR" dirty="0" smtClean="0">
                <a:solidFill>
                  <a:srgbClr val="FFFF00"/>
                </a:solidFill>
              </a:rPr>
              <a:t>اسهال ، استفراغ ، انسداد پیلور و دئودنوم یا ایلئوم و یا آسپیره کردن مایعات روده و معده </a:t>
            </a:r>
            <a:r>
              <a:rPr lang="fa-IR" dirty="0" smtClean="0">
                <a:solidFill>
                  <a:schemeClr val="bg1"/>
                </a:solidFill>
              </a:rPr>
              <a:t>) مصرف می گردند.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555271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/>
          <a:lstStyle/>
          <a:p>
            <a:r>
              <a:rPr lang="fa-IR" dirty="0" smtClean="0"/>
              <a:t> موارد عدم مصرف :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نارسایی احتقانی قلب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اختلال شدید کار کلیه و کبد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در بیماران مبتلا به افزایش سدیم خون</a:t>
            </a:r>
          </a:p>
          <a:p>
            <a:pPr>
              <a:buFont typeface="Wingdings" pitchFamily="2" charset="2"/>
              <a:buChar char="v"/>
            </a:pPr>
            <a:endParaRPr lang="fa-IR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      تزریق زیاد این محلول می تواند سبب به هم خوردن تعادل آب و الکترولیتهای خون شود .</a:t>
            </a:r>
          </a:p>
          <a:p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/>
              <a:t>شکل دارویی و مقدار مصرف :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به شکل محلول تزریقی در ظروف </a:t>
            </a:r>
            <a:r>
              <a:rPr lang="fa-IR" dirty="0" smtClean="0">
                <a:solidFill>
                  <a:srgbClr val="C00000"/>
                </a:solidFill>
              </a:rPr>
              <a:t>0/5 لیتری یا 1 لیتری </a:t>
            </a:r>
            <a:r>
              <a:rPr lang="fa-IR" dirty="0" smtClean="0">
                <a:solidFill>
                  <a:schemeClr val="bg1"/>
                </a:solidFill>
              </a:rPr>
              <a:t>تهیه شده است.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مقدار مصرف آن 2 تا 6 درصد وزن بدن (نسبت به کمبود الکترولیتها ) و یا به طور معمول </a:t>
            </a:r>
            <a:r>
              <a:rPr lang="fa-IR" dirty="0" smtClean="0">
                <a:solidFill>
                  <a:srgbClr val="FFFF00"/>
                </a:solidFill>
              </a:rPr>
              <a:t>1/5 تا 3 لیتر در روز </a:t>
            </a:r>
            <a:r>
              <a:rPr lang="fa-IR" dirty="0" smtClean="0">
                <a:solidFill>
                  <a:schemeClr val="bg1"/>
                </a:solidFill>
              </a:rPr>
              <a:t>می باشد.</a:t>
            </a:r>
          </a:p>
          <a:p>
            <a:pPr marL="0" indent="0">
              <a:buNone/>
            </a:pP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644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/>
          <a:lstStyle/>
          <a:p>
            <a:r>
              <a:rPr lang="fa-IR" dirty="0" smtClean="0"/>
              <a:t>مراقبت های پرستاری :</a:t>
            </a:r>
          </a:p>
          <a:p>
            <a:pPr>
              <a:buFont typeface="Wingdings 2" pitchFamily="18" charset="2"/>
              <a:buChar char="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کنترل ظرف از نظر دست نخورده بودن ، تاریخ مصرف ، وجود پارگی و برچسب سرم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کنترل محتوای ظرف از نظر وجود کدورت ، تیرگی یا ذرات معلق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قطع انفوزیون در صورت بروز واکنش هایی مانند تب ولرز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بهتر است پس از ادرار کردن بیمار و اطمینان از کار کلیه ها ، انفوزیون را آغاز کرد.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165658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43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20680"/>
          </a:xfrm>
        </p:spPr>
        <p:txBody>
          <a:bodyPr>
            <a:normAutofit lnSpcReduction="10000"/>
          </a:bodyPr>
          <a:lstStyle/>
          <a:p>
            <a:r>
              <a:rPr lang="fa-IR" dirty="0" smtClean="0"/>
              <a:t>محلول رینگر لاکتات  </a:t>
            </a:r>
            <a:r>
              <a:rPr lang="en-US" dirty="0" smtClean="0"/>
              <a:t>Lactatted  ringer’s  solution        </a:t>
            </a:r>
          </a:p>
          <a:p>
            <a:pPr>
              <a:buFont typeface="Wingdings" pitchFamily="2" charset="2"/>
              <a:buChar char="§"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این محلول ایزوتونیک بوده و از نظر ترکیبات شیمیایی و فشار اسمزی مشابه محلول رینگر است.</a:t>
            </a:r>
          </a:p>
          <a:p>
            <a:pPr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</a:rPr>
              <a:t>این محلول حاوی الکترولیتهایی از جمله سدیم ، کلر ، پتاسیم ، کلسیم و لاکتات می باشد.</a:t>
            </a:r>
          </a:p>
          <a:p>
            <a:r>
              <a:rPr lang="fa-IR" dirty="0" smtClean="0"/>
              <a:t>موارد مصرف :</a:t>
            </a:r>
          </a:p>
          <a:p>
            <a:pPr>
              <a:buFont typeface="Wingdings 2" pitchFamily="18" charset="2"/>
              <a:buChar char="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در درمان </a:t>
            </a:r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شوک های هیپوولمیک  </a:t>
            </a:r>
            <a:r>
              <a:rPr lang="fa-IR" dirty="0" smtClean="0">
                <a:solidFill>
                  <a:schemeClr val="bg1"/>
                </a:solidFill>
              </a:rPr>
              <a:t>بر محلول رینگر </a:t>
            </a:r>
            <a:r>
              <a:rPr lang="fa-IR" dirty="0" smtClean="0">
                <a:solidFill>
                  <a:srgbClr val="FFFF00"/>
                </a:solidFill>
              </a:rPr>
              <a:t>برتری</a:t>
            </a:r>
            <a:r>
              <a:rPr lang="fa-IR" dirty="0" smtClean="0">
                <a:solidFill>
                  <a:schemeClr val="bg1"/>
                </a:solidFill>
              </a:rPr>
              <a:t> دارد.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درمان اختلالات آب و الکترولیت که یون بی کربنات از بدن دفع می گردد (مانند اسهال )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در ادامه درمان اسیدوز همراه با سایر محلول هایی که دارای بی کربنات هستند بکار می رود.</a:t>
            </a:r>
          </a:p>
          <a:p>
            <a:r>
              <a:rPr lang="fa-IR" dirty="0" smtClean="0"/>
              <a:t>موارد منع مصرف :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همانند منع مصرف رینگر، 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علاوه بر آنها منع مصرف در بیماران دچار </a:t>
            </a:r>
            <a:r>
              <a:rPr lang="fa-IR" dirty="0" smtClean="0">
                <a:solidFill>
                  <a:srgbClr val="C00000"/>
                </a:solidFill>
              </a:rPr>
              <a:t>آلکالوز</a:t>
            </a:r>
          </a:p>
          <a:p>
            <a:pPr>
              <a:buFont typeface="Wingdings" pitchFamily="2" charset="2"/>
              <a:buChar char="§"/>
            </a:pP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4" name="Plus 3"/>
          <p:cNvSpPr/>
          <p:nvPr/>
        </p:nvSpPr>
        <p:spPr>
          <a:xfrm>
            <a:off x="4139952" y="5085184"/>
            <a:ext cx="864096" cy="720080"/>
          </a:xfrm>
          <a:prstGeom prst="mathPlus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56365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/>
          <a:lstStyle/>
          <a:p>
            <a:r>
              <a:rPr lang="fa-IR" dirty="0" smtClean="0"/>
              <a:t>محلول بی کربنات سدیم </a:t>
            </a:r>
            <a:r>
              <a:rPr lang="en-US" dirty="0" smtClean="0"/>
              <a:t>  Sodium  bicarbonate  injection        </a:t>
            </a:r>
            <a:endParaRPr lang="fa-IR" dirty="0" smtClean="0"/>
          </a:p>
          <a:p>
            <a:pPr>
              <a:buFont typeface="Wingdings" pitchFamily="2" charset="2"/>
              <a:buChar char="v"/>
            </a:pPr>
            <a:r>
              <a:rPr lang="fa-IR" dirty="0">
                <a:solidFill>
                  <a:srgbClr val="FFFF00"/>
                </a:solidFill>
              </a:rPr>
              <a:t> </a:t>
            </a:r>
            <a:r>
              <a:rPr lang="fa-IR" dirty="0" smtClean="0">
                <a:solidFill>
                  <a:srgbClr val="FFFF00"/>
                </a:solidFill>
              </a:rPr>
              <a:t>داروی انتخابی در درمان اسیدوز متابولیک</a:t>
            </a:r>
          </a:p>
          <a:p>
            <a:pPr>
              <a:buFont typeface="Wingdings" pitchFamily="2" charset="2"/>
              <a:buChar char="v"/>
            </a:pPr>
            <a:r>
              <a:rPr lang="fa-IR" dirty="0">
                <a:solidFill>
                  <a:srgbClr val="FFFF00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جهت تنظیم یون بی کربنات و افزایش </a:t>
            </a:r>
            <a:r>
              <a:rPr lang="en-US" dirty="0" smtClean="0">
                <a:solidFill>
                  <a:schemeClr val="bg1"/>
                </a:solidFill>
              </a:rPr>
              <a:t>PH </a:t>
            </a:r>
            <a:r>
              <a:rPr lang="fa-IR" dirty="0" smtClean="0">
                <a:solidFill>
                  <a:schemeClr val="bg1"/>
                </a:solidFill>
              </a:rPr>
              <a:t>خون مصرف می شود.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تجویز بیش از حد لازم می تواند موجب </a:t>
            </a:r>
            <a:r>
              <a:rPr lang="fa-IR" dirty="0" smtClean="0">
                <a:solidFill>
                  <a:srgbClr val="C00000"/>
                </a:solidFill>
              </a:rPr>
              <a:t>آلکالوز متابولیک </a:t>
            </a:r>
            <a:r>
              <a:rPr lang="fa-IR" dirty="0" smtClean="0">
                <a:solidFill>
                  <a:schemeClr val="bg1"/>
                </a:solidFill>
              </a:rPr>
              <a:t>شود.</a:t>
            </a:r>
          </a:p>
          <a:p>
            <a:pPr>
              <a:buFont typeface="Wingdings" pitchFamily="2" charset="2"/>
              <a:buChar char="v"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در مبتلایان به بیماریهای قلبی و کلیوی با احتیاط مصرف شود.</a:t>
            </a:r>
          </a:p>
          <a:p>
            <a:pPr marL="0" indent="0">
              <a:buNone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    مقادیر زیاد یون سدیم می تواند سبب تشدید اختلالات قلبی شود.</a:t>
            </a:r>
          </a:p>
          <a:p>
            <a:r>
              <a:rPr lang="fa-IR" dirty="0" smtClean="0"/>
              <a:t>اشکال دارویی :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محلول 7/5 % (آمپولهای 50 میلی لیتری )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محلول ایزوتونیک 1/5 %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محلول هیپوتونیک 2 تا 5% 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محلولهای 0/15 تا 0/3 % همراه با کلرور سدیم</a:t>
            </a:r>
            <a:endParaRPr lang="fa-IR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v"/>
            </a:pPr>
            <a:endParaRPr lang="fa-IR" dirty="0">
              <a:solidFill>
                <a:srgbClr val="FFFF00"/>
              </a:solidFill>
            </a:endParaRPr>
          </a:p>
        </p:txBody>
      </p:sp>
      <p:sp>
        <p:nvSpPr>
          <p:cNvPr id="4" name="Curved Right Arrow 3"/>
          <p:cNvSpPr/>
          <p:nvPr/>
        </p:nvSpPr>
        <p:spPr>
          <a:xfrm>
            <a:off x="683568" y="2636912"/>
            <a:ext cx="792088" cy="504056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9953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/>
          <a:lstStyle/>
          <a:p>
            <a:r>
              <a:rPr lang="fa-IR" dirty="0" smtClean="0"/>
              <a:t>محلول مانیتول     </a:t>
            </a:r>
            <a:r>
              <a:rPr lang="en-US" dirty="0" smtClean="0"/>
              <a:t>Manitol  solution                        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 گروه درمانی دیورتیک ها 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ضد گلوکوم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ضد همولیز</a:t>
            </a:r>
          </a:p>
          <a:p>
            <a:r>
              <a:rPr lang="fa-IR" dirty="0" smtClean="0"/>
              <a:t>میزان مصرف :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در بزرگسالان </a:t>
            </a:r>
            <a:r>
              <a:rPr lang="en-US" dirty="0" smtClean="0">
                <a:solidFill>
                  <a:srgbClr val="7030A0"/>
                </a:solidFill>
              </a:rPr>
              <a:t>1 -1/5   g /kg /day</a:t>
            </a:r>
            <a:r>
              <a:rPr lang="en-US" dirty="0">
                <a:solidFill>
                  <a:srgbClr val="7030A0"/>
                </a:solidFill>
              </a:rPr>
              <a:t> </a:t>
            </a:r>
            <a:r>
              <a:rPr lang="fa-IR" dirty="0">
                <a:solidFill>
                  <a:srgbClr val="7030A0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و در کودکان </a:t>
            </a:r>
            <a:r>
              <a:rPr lang="en-US" dirty="0" smtClean="0">
                <a:solidFill>
                  <a:srgbClr val="7030A0"/>
                </a:solidFill>
              </a:rPr>
              <a:t>2-3   g / kg/ day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</a:t>
            </a:r>
            <a:r>
              <a:rPr lang="fa-IR" dirty="0" smtClean="0">
                <a:solidFill>
                  <a:schemeClr val="bg1"/>
                </a:solidFill>
              </a:rPr>
              <a:t> به صورت تزریق داخل وریدی 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این دارو به صورت انفوزیون مداوم وریدی </a:t>
            </a:r>
            <a:r>
              <a:rPr lang="fa-IR" dirty="0" smtClean="0">
                <a:solidFill>
                  <a:srgbClr val="FFFF00"/>
                </a:solidFill>
              </a:rPr>
              <a:t>حداقل ظرف 8 ساعت </a:t>
            </a:r>
            <a:r>
              <a:rPr lang="fa-IR" dirty="0" smtClean="0">
                <a:solidFill>
                  <a:schemeClr val="bg1"/>
                </a:solidFill>
              </a:rPr>
              <a:t>به همراه سرم قندی 5% و 10% به کار می رود.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32334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713312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chemeClr val="bg1"/>
                </a:solidFill>
              </a:rPr>
              <a:t>آب و الکترولیت های مورد احتیاج روزانه بدن به وسیله نوشیدن آب وخوردن غذا،از طریق دستگاه گوارش سالم جذب و تأمین می شود.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در صورتیکه شخص به علت بیماری بستری گردد و قادر به تغذیه از راه دهان نباشد ، باید آب و الکترولیت های مورد احتیاج از طریق داخل وریدی به او رسانده شود.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استفاده از محلولهای تزریقی قبل ،حین و پس از اعمال جراحی یک روش رایج است.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بر اساس شرایط بیمار و میزان مایعات تلف شده از محلول مناسب استفاده</a:t>
            </a:r>
          </a:p>
          <a:p>
            <a:pPr marL="0" indent="0">
              <a:buNone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  می شود.                                                                                                         </a:t>
            </a: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fa-IR" sz="4000" dirty="0" smtClean="0">
                <a:solidFill>
                  <a:srgbClr val="002060"/>
                </a:solidFill>
              </a:rPr>
              <a:t>مایعات و الکترولیت های تزریقی:</a:t>
            </a:r>
            <a:endParaRPr lang="fa-IR" sz="40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563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/>
          <a:lstStyle/>
          <a:p>
            <a:r>
              <a:rPr lang="fa-IR" dirty="0" smtClean="0"/>
              <a:t>موارد مصرف :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برای کاهش فشار داخل جمجمه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کاهش فشار داخل چشم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آماده کردن بیمار برای جراحی چشم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داروی کمکی همراه با سایر اقدامات ، برای پیشگیری از نکروز حاد توبولی یا درمان کم ادراری در نارسایی حاد کلیه 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تسریع دفع ادراری مواد (سالیسیلات ،باربیتورات ، برومورها و لیتیم) و جلوگیری از آسیب کلیوی ناشی از این داده ها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برای اندازه گیری سرعت فیلتراسیون گلومرولی</a:t>
            </a:r>
          </a:p>
          <a:p>
            <a:pPr marL="514350" indent="-514350"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به عنوان یک محلول شستشو دهنده برای پیشگیری از همولیز و افزایش هموگلوبین آزاد خون حین جراحی</a:t>
            </a: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092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/>
          <a:lstStyle/>
          <a:p>
            <a:r>
              <a:rPr lang="fa-IR" dirty="0" smtClean="0"/>
              <a:t>فارماکودینامیک :</a:t>
            </a:r>
          </a:p>
          <a:p>
            <a:pPr>
              <a:buFont typeface="Wingdings" pitchFamily="2" charset="2"/>
              <a:buChar char="Ø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به عنوان مدر اسموتیک ، اسمولاریته ی پلاسمای خون را بالا می برد</a:t>
            </a:r>
          </a:p>
          <a:p>
            <a:pPr marL="0" indent="0">
              <a:buNone/>
            </a:pPr>
            <a:r>
              <a:rPr lang="fa-IR" dirty="0" smtClean="0">
                <a:solidFill>
                  <a:schemeClr val="bg1"/>
                </a:solidFill>
              </a:rPr>
              <a:t>افزایش جریان آب از بافتها به داخل مایع میان بافتی</a:t>
            </a:r>
          </a:p>
          <a:p>
            <a:pPr marL="0" indent="0">
              <a:buNone/>
            </a:pPr>
            <a:r>
              <a:rPr lang="fa-I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کاهش ادم مغزی و فشار داخل جمجمه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موجب افزایش دفع ادراری کلر و سدیم و سایر مواد محلول وهمچنین افزایش سرعت دفع ادراری مواد سمی می گردد.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tx2">
                    <a:lumMod val="75000"/>
                  </a:schemeClr>
                </a:solidFill>
              </a:rPr>
              <a:t>به عنوان ضد گلوکوم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tx2">
                    <a:lumMod val="75000"/>
                  </a:schemeClr>
                </a:solidFill>
              </a:rPr>
              <a:t>به عنوان ضد همولیز: </a:t>
            </a:r>
            <a:r>
              <a:rPr lang="fa-IR" dirty="0" smtClean="0">
                <a:solidFill>
                  <a:schemeClr val="bg1"/>
                </a:solidFill>
              </a:rPr>
              <a:t>به عنوان محلول شستشو دهنده در جراحی برداشت پروستات از طریق پیشابراه</a:t>
            </a:r>
          </a:p>
          <a:p>
            <a:pPr>
              <a:buFont typeface="Wingdings" pitchFamily="2" charset="2"/>
              <a:buChar char="Ø"/>
            </a:pPr>
            <a:endParaRPr lang="fa-IR" dirty="0">
              <a:solidFill>
                <a:schemeClr val="bg1"/>
              </a:solidFill>
            </a:endParaRPr>
          </a:p>
        </p:txBody>
      </p:sp>
      <p:sp>
        <p:nvSpPr>
          <p:cNvPr id="6" name="Bent-Up Arrow 5"/>
          <p:cNvSpPr/>
          <p:nvPr/>
        </p:nvSpPr>
        <p:spPr>
          <a:xfrm rot="5400000">
            <a:off x="913572" y="856182"/>
            <a:ext cx="576066" cy="1113191"/>
          </a:xfrm>
          <a:prstGeom prst="bentUpArrow">
            <a:avLst/>
          </a:prstGeom>
          <a:solidFill>
            <a:srgbClr val="F0587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7" name="Curved Right Arrow 6"/>
          <p:cNvSpPr/>
          <p:nvPr/>
        </p:nvSpPr>
        <p:spPr>
          <a:xfrm>
            <a:off x="2339752" y="1628802"/>
            <a:ext cx="864096" cy="576061"/>
          </a:xfrm>
          <a:prstGeom prst="curv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548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92688"/>
          </a:xfrm>
        </p:spPr>
        <p:txBody>
          <a:bodyPr>
            <a:normAutofit/>
          </a:bodyPr>
          <a:lstStyle/>
          <a:p>
            <a:r>
              <a:rPr lang="fa-IR" dirty="0" smtClean="0"/>
              <a:t>موارد منع مصرف :</a:t>
            </a:r>
          </a:p>
          <a:p>
            <a:pPr>
              <a:buFont typeface="Wingdings 2" pitchFamily="18" charset="2"/>
              <a:buChar char="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بی ادراری همراه با نکروز حاد توبولی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از دست رفتن آب بدن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خونریزی فعال داخل جمجمه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احتقان یا ادم ریوی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در موارد زیر باید با احتیاط فراوان مصرف شود: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عیب کار قلب و ورید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در موارد هیپرکلسمی یا هیپوناترمی و کاهش حجم خوناین عیب پوشیده شده و تشدید می گردد.</a:t>
            </a:r>
          </a:p>
          <a:p>
            <a:pPr>
              <a:buFont typeface="Wingdings" pitchFamily="2" charset="2"/>
              <a:buChar char="§"/>
            </a:pPr>
            <a:r>
              <a:rPr lang="fa-IR" dirty="0" smtClean="0"/>
              <a:t>تداخلات دارویی :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باعث </a:t>
            </a:r>
            <a:r>
              <a:rPr lang="fa-IR" dirty="0" smtClean="0">
                <a:solidFill>
                  <a:srgbClr val="FFFF00"/>
                </a:solidFill>
              </a:rPr>
              <a:t>افزایش مسمومیت با دیگوکسین </a:t>
            </a:r>
            <a:r>
              <a:rPr lang="fa-IR" dirty="0" smtClean="0">
                <a:solidFill>
                  <a:schemeClr val="bg1"/>
                </a:solidFill>
              </a:rPr>
              <a:t>ناشی از هیپوکالمی می شود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مصرف همزمان با سایرمدرها من جمله مهارکننده های کربونیک انهیدراز باعث </a:t>
            </a:r>
            <a:r>
              <a:rPr lang="fa-IR" dirty="0" smtClean="0">
                <a:solidFill>
                  <a:srgbClr val="FFFF00"/>
                </a:solidFill>
              </a:rPr>
              <a:t>کاهش فشار چشم </a:t>
            </a:r>
            <a:r>
              <a:rPr lang="fa-IR" dirty="0" smtClean="0">
                <a:solidFill>
                  <a:schemeClr val="bg1"/>
                </a:solidFill>
              </a:rPr>
              <a:t>می شود.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66004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048672"/>
          </a:xfrm>
        </p:spPr>
        <p:txBody>
          <a:bodyPr/>
          <a:lstStyle/>
          <a:p>
            <a:r>
              <a:rPr lang="fa-IR" dirty="0" smtClean="0"/>
              <a:t>عوارض جانبی :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سیستم اعصاب مرکزی : </a:t>
            </a:r>
            <a:r>
              <a:rPr lang="fa-IR" dirty="0" smtClean="0">
                <a:solidFill>
                  <a:srgbClr val="FFC000"/>
                </a:solidFill>
              </a:rPr>
              <a:t>سردرد ، سرگیجه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پوست : </a:t>
            </a:r>
            <a:r>
              <a:rPr lang="fa-IR" dirty="0" smtClean="0">
                <a:solidFill>
                  <a:srgbClr val="F05871"/>
                </a:solidFill>
              </a:rPr>
              <a:t>بثورات جلدی ، کهیر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دستگاه ادراری – تناسلی :</a:t>
            </a:r>
            <a:r>
              <a:rPr lang="fa-IR" dirty="0" smtClean="0"/>
              <a:t> </a:t>
            </a:r>
            <a:r>
              <a:rPr lang="fa-IR" dirty="0" smtClean="0">
                <a:solidFill>
                  <a:srgbClr val="92D050"/>
                </a:solidFill>
              </a:rPr>
              <a:t>افزایش دفع ادرار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دستگاه گوارش : </a:t>
            </a:r>
            <a:r>
              <a:rPr lang="fa-IR" dirty="0" smtClean="0">
                <a:solidFill>
                  <a:srgbClr val="7030A0"/>
                </a:solidFill>
              </a:rPr>
              <a:t>تهوع ، استفراغ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چشم : </a:t>
            </a:r>
            <a:r>
              <a:rPr lang="fa-IR" dirty="0" smtClean="0">
                <a:solidFill>
                  <a:srgbClr val="FFFF00"/>
                </a:solidFill>
              </a:rPr>
              <a:t>تاری دید </a:t>
            </a:r>
          </a:p>
          <a:p>
            <a:pPr marL="514350" indent="-514350"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سایر موارد : </a:t>
            </a:r>
            <a:r>
              <a:rPr lang="fa-IR" dirty="0" smtClean="0">
                <a:solidFill>
                  <a:srgbClr val="FF0000"/>
                </a:solidFill>
              </a:rPr>
              <a:t>خشکی غیر عادی دهان یا تشنگی شدید</a:t>
            </a:r>
          </a:p>
          <a:p>
            <a:r>
              <a:rPr lang="fa-IR" dirty="0" smtClean="0"/>
              <a:t>توجهات پرستاری :</a:t>
            </a:r>
          </a:p>
          <a:p>
            <a:pPr>
              <a:buFont typeface="Wingdings" pitchFamily="2" charset="2"/>
              <a:buChar char="§"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در محلول 20% مانیتول در صورتیکه در دمای پایین نگهداری شود، بلورهایی تشکیل می شود و هنگام مصرف باید از ست دارای فیلتر استفاده نمود.</a:t>
            </a:r>
          </a:p>
          <a:p>
            <a:pPr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</a:rPr>
              <a:t>قبل از مصرف بطری سرم را در آب گرم گذاشته تا بلورها حل شود ، سپس درجه حرارت آنرا به دمای بدن برسانید.</a:t>
            </a:r>
          </a:p>
        </p:txBody>
      </p:sp>
    </p:spTree>
    <p:extLst>
      <p:ext uri="{BB962C8B-B14F-4D97-AF65-F5344CB8AC3E}">
        <p14:creationId xmlns:p14="http://schemas.microsoft.com/office/powerpoint/2010/main" val="374989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fa-IR" dirty="0" smtClean="0"/>
              <a:t> </a:t>
            </a:r>
            <a:r>
              <a:rPr lang="fa-IR" dirty="0" smtClean="0">
                <a:solidFill>
                  <a:schemeClr val="bg1"/>
                </a:solidFill>
              </a:rPr>
              <a:t>از انجماد محلول خودداری کنید.</a:t>
            </a:r>
          </a:p>
          <a:p>
            <a:pPr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</a:rPr>
              <a:t>اندازه گیری الکترولیت های ادرار در هنگام مصرف الزامی است.</a:t>
            </a:r>
          </a:p>
          <a:p>
            <a:pPr>
              <a:buFont typeface="Wingdings" pitchFamily="2" charset="2"/>
              <a:buChar char="§"/>
            </a:pPr>
            <a:r>
              <a:rPr lang="fa-IR" dirty="0" smtClean="0">
                <a:solidFill>
                  <a:schemeClr val="bg1"/>
                </a:solidFill>
              </a:rPr>
              <a:t>محلول بلافاصله پس از باز شدن مصرف شود.</a:t>
            </a:r>
          </a:p>
          <a:p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/>
              <a:t>محلول لاکتات سدیم  </a:t>
            </a:r>
            <a:r>
              <a:rPr lang="en-US" dirty="0" smtClean="0"/>
              <a:t>Sodium lactate  injection             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این دارو به شکل </a:t>
            </a:r>
            <a:r>
              <a:rPr lang="fa-IR" dirty="0" smtClean="0">
                <a:solidFill>
                  <a:srgbClr val="FFC000"/>
                </a:solidFill>
              </a:rPr>
              <a:t>محلول 7/5%</a:t>
            </a:r>
            <a:r>
              <a:rPr lang="fa-IR" dirty="0" smtClean="0">
                <a:solidFill>
                  <a:schemeClr val="bg1"/>
                </a:solidFill>
              </a:rPr>
              <a:t> و ویال های </a:t>
            </a:r>
            <a:r>
              <a:rPr lang="fa-IR" dirty="0" smtClean="0">
                <a:solidFill>
                  <a:srgbClr val="FFC000"/>
                </a:solidFill>
              </a:rPr>
              <a:t>50</a:t>
            </a:r>
            <a:r>
              <a:rPr lang="fa-IR" dirty="0" smtClean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rgbClr val="FFC000"/>
                </a:solidFill>
              </a:rPr>
              <a:t>میلی لیتری </a:t>
            </a:r>
            <a:r>
              <a:rPr lang="fa-IR" dirty="0" smtClean="0">
                <a:solidFill>
                  <a:schemeClr val="bg1"/>
                </a:solidFill>
              </a:rPr>
              <a:t>موجود است که می توان آنرا به یک محلول تزریقی اضافه کرد.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این ترکیب به شکل محلولهای 1 لیتری آماده نیز وجود دارد.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rgbClr val="FFFF00"/>
                </a:solidFill>
              </a:rPr>
              <a:t>سرعت انفوزیون </a:t>
            </a:r>
            <a:r>
              <a:rPr lang="fa-IR" dirty="0" smtClean="0">
                <a:solidFill>
                  <a:schemeClr val="bg1"/>
                </a:solidFill>
              </a:rPr>
              <a:t>از </a:t>
            </a:r>
            <a:r>
              <a:rPr lang="fa-IR" dirty="0" smtClean="0">
                <a:solidFill>
                  <a:srgbClr val="7030A0"/>
                </a:solidFill>
              </a:rPr>
              <a:t>300میلی لیتر در ساعت </a:t>
            </a:r>
            <a:r>
              <a:rPr lang="fa-IR" dirty="0" smtClean="0">
                <a:solidFill>
                  <a:schemeClr val="bg1"/>
                </a:solidFill>
              </a:rPr>
              <a:t>نباید تجاوز کند.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مورد مصرف محلول در درمان </a:t>
            </a:r>
            <a:r>
              <a:rPr lang="fa-IR" dirty="0" smtClean="0">
                <a:solidFill>
                  <a:srgbClr val="C00000"/>
                </a:solidFill>
              </a:rPr>
              <a:t>اسیدوز متابولیک </a:t>
            </a:r>
            <a:r>
              <a:rPr lang="fa-IR" dirty="0" smtClean="0">
                <a:solidFill>
                  <a:schemeClr val="bg1"/>
                </a:solidFill>
              </a:rPr>
              <a:t>و زمانی است که شواهدی از افزایش سطح </a:t>
            </a:r>
            <a:r>
              <a:rPr lang="fa-IR" dirty="0" smtClean="0">
                <a:solidFill>
                  <a:srgbClr val="FFFF00"/>
                </a:solidFill>
              </a:rPr>
              <a:t>اسید لاکتیک </a:t>
            </a:r>
            <a:r>
              <a:rPr lang="fa-IR" dirty="0" smtClean="0">
                <a:solidFill>
                  <a:schemeClr val="bg1"/>
                </a:solidFill>
              </a:rPr>
              <a:t>در سرم </a:t>
            </a:r>
            <a:r>
              <a:rPr lang="fa-IR" dirty="0" smtClean="0">
                <a:solidFill>
                  <a:srgbClr val="C00000"/>
                </a:solidFill>
              </a:rPr>
              <a:t>موجود نباشد.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در صورت وجود افزایش سطح اسیدلاکتیک از بیکربنات سدیم استفاده می شود.</a:t>
            </a: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36098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98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192688"/>
          </a:xfrm>
        </p:spPr>
        <p:txBody>
          <a:bodyPr>
            <a:normAutofit/>
          </a:bodyPr>
          <a:lstStyle/>
          <a:p>
            <a:r>
              <a:rPr lang="fa-IR" dirty="0" smtClean="0"/>
              <a:t>محلول های اسید آمینه   </a:t>
            </a:r>
            <a:r>
              <a:rPr lang="en-US" dirty="0" smtClean="0"/>
              <a:t>Protein hydroligate injection      </a:t>
            </a:r>
          </a:p>
          <a:p>
            <a:pPr>
              <a:buFont typeface="Wingdings" pitchFamily="2" charset="2"/>
              <a:buChar char="Ø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پروتئین هیدرولیزات ( </a:t>
            </a:r>
            <a:r>
              <a:rPr lang="en-US" dirty="0" smtClean="0">
                <a:solidFill>
                  <a:schemeClr val="bg1"/>
                </a:solidFill>
              </a:rPr>
              <a:t>(Amigen</a:t>
            </a:r>
            <a:r>
              <a:rPr lang="fa-IR" dirty="0" smtClean="0">
                <a:solidFill>
                  <a:schemeClr val="bg1"/>
                </a:solidFill>
              </a:rPr>
              <a:t>             تهیه شده از پروتئین های طبیعی مانند کازئین ، لاکتابومین ، خون جگر یا مخمر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محلولهای اسیدهای آمینه ( </a:t>
            </a:r>
            <a:r>
              <a:rPr lang="en-US" dirty="0" smtClean="0">
                <a:solidFill>
                  <a:schemeClr val="bg1"/>
                </a:solidFill>
              </a:rPr>
              <a:t>( Amino fusion</a:t>
            </a:r>
            <a:r>
              <a:rPr lang="fa-IR" dirty="0" smtClean="0">
                <a:solidFill>
                  <a:schemeClr val="bg1"/>
                </a:solidFill>
              </a:rPr>
              <a:t>            حاوی اسیدآمینه های صناعی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بیمارانی که قادر به تحمل پروتئین هیدرولیزات نیستند ممکن است بتوانند محلول های اسیدآمینه را تحمل کنند.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محل نگهداری این محلولها باید تاریک و در درجه حرارت کمتر از 25 درجه سانتی گراد باشد.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موارد مصرف :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این محلولها در مورد بیمارانی به کار می روند که قادر به خوردن ، هضم یا جذب مواد غذایی برای مدت های طولانی (6 روز یا بیشتر) نباشند.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انفوزیون این محلولها در مبتلایان به سوء تغذیه یا بیماران بخش سوختگی به منظور جایگزینی پروتئین خوراکی است.</a:t>
            </a:r>
            <a:endParaRPr lang="fa-IR" dirty="0"/>
          </a:p>
        </p:txBody>
      </p:sp>
      <p:sp>
        <p:nvSpPr>
          <p:cNvPr id="4" name="Striped Right Arrow 3"/>
          <p:cNvSpPr/>
          <p:nvPr/>
        </p:nvSpPr>
        <p:spPr>
          <a:xfrm rot="10800000">
            <a:off x="3774998" y="1027842"/>
            <a:ext cx="648072" cy="288032"/>
          </a:xfrm>
          <a:prstGeom prst="stripedRightArrow">
            <a:avLst/>
          </a:prstGeom>
          <a:solidFill>
            <a:srgbClr val="FF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  <p:sp>
        <p:nvSpPr>
          <p:cNvPr id="6" name="Striped Right Arrow 5"/>
          <p:cNvSpPr/>
          <p:nvPr/>
        </p:nvSpPr>
        <p:spPr>
          <a:xfrm rot="10800000">
            <a:off x="2524998" y="1863872"/>
            <a:ext cx="720080" cy="288032"/>
          </a:xfrm>
          <a:prstGeom prst="stripedRightArrow">
            <a:avLst/>
          </a:prstGeom>
          <a:solidFill>
            <a:srgbClr val="FF000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31375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6664"/>
          </a:xfrm>
        </p:spPr>
        <p:txBody>
          <a:bodyPr/>
          <a:lstStyle/>
          <a:p>
            <a:r>
              <a:rPr lang="fa-IR" dirty="0" smtClean="0"/>
              <a:t>ژلاتین تعدیل یافته (هماکسل )</a:t>
            </a:r>
          </a:p>
          <a:p>
            <a:r>
              <a:rPr lang="fa-IR" dirty="0" smtClean="0"/>
              <a:t>گروه درمانی : </a:t>
            </a:r>
            <a:r>
              <a:rPr lang="fa-IR" dirty="0" smtClean="0">
                <a:solidFill>
                  <a:srgbClr val="C00000"/>
                </a:solidFill>
              </a:rPr>
              <a:t>حجیم کننده پلاسما</a:t>
            </a:r>
          </a:p>
          <a:p>
            <a:r>
              <a:rPr lang="fa-IR" dirty="0" smtClean="0">
                <a:solidFill>
                  <a:srgbClr val="FFFF00"/>
                </a:solidFill>
              </a:rPr>
              <a:t>میزان مصرف :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در شوک ناشی از کاهش حجم خون ابتدا 1000-500 میلی لیتر انفوزیون وریدی می شود.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بسته به حجم خون از دست رفته میزان جایگزینی تعیین می شود.</a:t>
            </a: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به هنگام تجویز دقت شود </a:t>
            </a:r>
            <a:r>
              <a:rPr lang="fa-IR" dirty="0" smtClean="0">
                <a:solidFill>
                  <a:srgbClr val="7030A0"/>
                </a:solidFill>
              </a:rPr>
              <a:t>هماتوکریت</a:t>
            </a:r>
            <a:r>
              <a:rPr lang="fa-IR" dirty="0" smtClean="0">
                <a:solidFill>
                  <a:schemeClr val="bg1"/>
                </a:solidFill>
              </a:rPr>
              <a:t> از </a:t>
            </a:r>
            <a:r>
              <a:rPr lang="fa-IR" dirty="0" smtClean="0">
                <a:solidFill>
                  <a:srgbClr val="FFFF00"/>
                </a:solidFill>
              </a:rPr>
              <a:t>25%</a:t>
            </a:r>
            <a:r>
              <a:rPr lang="fa-IR" dirty="0" smtClean="0">
                <a:solidFill>
                  <a:srgbClr val="C00000"/>
                </a:solidFill>
              </a:rPr>
              <a:t>کمتر نباشد.</a:t>
            </a:r>
          </a:p>
          <a:p>
            <a:r>
              <a:rPr lang="fa-IR" dirty="0" smtClean="0"/>
              <a:t>موارد مصرف :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به عنوان حجیم کننده پلاسما در موارد </a:t>
            </a:r>
            <a:r>
              <a:rPr lang="fa-IR" dirty="0" smtClean="0">
                <a:solidFill>
                  <a:srgbClr val="7030A0"/>
                </a:solidFill>
              </a:rPr>
              <a:t>شوک ناشی کاهش حجم خون </a:t>
            </a:r>
            <a:r>
              <a:rPr lang="fa-IR" dirty="0" smtClean="0">
                <a:solidFill>
                  <a:schemeClr val="bg1"/>
                </a:solidFill>
              </a:rPr>
              <a:t>به یکی از علل:</a:t>
            </a:r>
          </a:p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خونریزی(آشکار یا نهان)</a:t>
            </a:r>
          </a:p>
          <a:p>
            <a:pPr>
              <a:buFont typeface="Wingdings 2" pitchFamily="18" charset="2"/>
              <a:buChar char="P"/>
            </a:pPr>
            <a:r>
              <a:rPr lang="fa-IR" dirty="0" smtClean="0">
                <a:solidFill>
                  <a:schemeClr val="bg1"/>
                </a:solidFill>
              </a:rPr>
              <a:t>سوختگی</a:t>
            </a:r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endParaRPr lang="fa-IR" dirty="0"/>
          </a:p>
          <a:p>
            <a:endParaRPr lang="fa-IR" dirty="0" smtClean="0"/>
          </a:p>
          <a:p>
            <a:pPr marL="0" indent="0">
              <a:buNone/>
            </a:pPr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190399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/>
          <a:lstStyle/>
          <a:p>
            <a:pPr>
              <a:buFont typeface="Wingdings 2" pitchFamily="18" charset="2"/>
              <a:buChar char="P"/>
            </a:pPr>
            <a:r>
              <a:rPr lang="fa-IR" dirty="0" smtClean="0"/>
              <a:t> </a:t>
            </a:r>
            <a:r>
              <a:rPr lang="fa-IR" dirty="0" smtClean="0">
                <a:solidFill>
                  <a:schemeClr val="bg1"/>
                </a:solidFill>
              </a:rPr>
              <a:t>پریتونیت</a:t>
            </a:r>
          </a:p>
          <a:p>
            <a:pPr>
              <a:buFont typeface="Wingdings 2" pitchFamily="18" charset="2"/>
              <a:buChar char="P"/>
            </a:pPr>
            <a:r>
              <a:rPr lang="fa-IR" dirty="0" smtClean="0">
                <a:solidFill>
                  <a:schemeClr val="bg1"/>
                </a:solidFill>
              </a:rPr>
              <a:t>التهاب لوزالمعده </a:t>
            </a:r>
          </a:p>
          <a:p>
            <a:pPr>
              <a:buFont typeface="Wingdings 2" pitchFamily="18" charset="2"/>
              <a:buChar char="P"/>
            </a:pPr>
            <a:r>
              <a:rPr lang="fa-IR" dirty="0" smtClean="0">
                <a:solidFill>
                  <a:schemeClr val="bg1"/>
                </a:solidFill>
              </a:rPr>
              <a:t>صدمات توأم با له شدگی بافت</a:t>
            </a:r>
          </a:p>
          <a:p>
            <a:pPr>
              <a:buFont typeface="Wingdings 2" pitchFamily="18" charset="2"/>
              <a:buChar char="P"/>
            </a:pPr>
            <a:r>
              <a:rPr lang="fa-IR" dirty="0" smtClean="0">
                <a:solidFill>
                  <a:schemeClr val="bg1"/>
                </a:solidFill>
              </a:rPr>
              <a:t>ازدست دادن آب و الکترولیت ها در اثر استفراغ و اسهال مداوم</a:t>
            </a:r>
            <a:r>
              <a:rPr lang="fa-IR" dirty="0" smtClean="0"/>
              <a:t> ،</a:t>
            </a:r>
            <a:r>
              <a:rPr lang="fa-IR" dirty="0" smtClean="0">
                <a:solidFill>
                  <a:schemeClr val="bg1"/>
                </a:solidFill>
              </a:rPr>
              <a:t> بیماریهای غدد فوق کلیوی و کلیه ، ترومبوز ورید باب ، انسداد روده و اغمای دیابتی</a:t>
            </a:r>
          </a:p>
          <a:p>
            <a:pPr>
              <a:buFont typeface="Wingdings" pitchFamily="2" charset="2"/>
              <a:buChar char="v"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جانشین مایعات در تعویض پلاسما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جانشین پلاسما در گردش خون خارج از بدن ( در صورتیکه جریان خون در خارج از بدن کنترل شود)</a:t>
            </a:r>
          </a:p>
          <a:p>
            <a:pPr>
              <a:buFont typeface="Wingdings" pitchFamily="2" charset="2"/>
              <a:buChar char="v"/>
            </a:pPr>
            <a:r>
              <a:rPr lang="fa-IR" dirty="0" smtClean="0">
                <a:solidFill>
                  <a:schemeClr val="bg1"/>
                </a:solidFill>
              </a:rPr>
              <a:t>محلول حامل برای انسولین</a:t>
            </a:r>
          </a:p>
          <a:p>
            <a:pPr>
              <a:buFont typeface="Wingdings 2" pitchFamily="18" charset="2"/>
              <a:buChar char="P"/>
            </a:pPr>
            <a:endParaRPr lang="fa-IR" dirty="0" smtClean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57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/>
          <a:lstStyle/>
          <a:p>
            <a:r>
              <a:rPr lang="fa-IR" dirty="0" smtClean="0"/>
              <a:t>موارد احتیاط :</a:t>
            </a:r>
          </a:p>
          <a:p>
            <a:pPr>
              <a:buFont typeface="Wingdings" pitchFamily="2" charset="2"/>
              <a:buChar char="Ø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بیماران مبتلا به نارسایی شدید قلبی و نارسایی ریوی</a:t>
            </a:r>
          </a:p>
          <a:p>
            <a:pPr marL="0" indent="0">
              <a:buNone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 به دلیل احتمال افزایش بار در گردش</a:t>
            </a:r>
          </a:p>
          <a:p>
            <a:pPr>
              <a:buFont typeface="Wingdings" pitchFamily="2" charset="2"/>
              <a:buChar char="Ø"/>
            </a:pPr>
            <a:endParaRPr lang="fa-IR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fa-IR" dirty="0" smtClean="0">
                <a:solidFill>
                  <a:schemeClr val="bg1"/>
                </a:solidFill>
              </a:rPr>
              <a:t>بیماران تحت درمان با گلیکوزیدهای قلبی </a:t>
            </a:r>
          </a:p>
          <a:p>
            <a:pPr>
              <a:buFont typeface="Wingdings" pitchFamily="2" charset="2"/>
              <a:buChar char="Ø"/>
            </a:pPr>
            <a:endParaRPr lang="fa-IR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fa-IR" dirty="0" smtClean="0">
                <a:solidFill>
                  <a:schemeClr val="bg1"/>
                </a:solidFill>
              </a:rPr>
              <a:t>چون این فرآورده حاوی کلسیم است </a:t>
            </a:r>
          </a:p>
          <a:p>
            <a:r>
              <a:rPr lang="fa-IR" dirty="0" smtClean="0"/>
              <a:t>طرز نگهداری :</a:t>
            </a:r>
          </a:p>
          <a:p>
            <a:pPr>
              <a:buFont typeface="Wingdings" pitchFamily="2" charset="2"/>
              <a:buChar char="q"/>
            </a:pPr>
            <a:r>
              <a:rPr lang="fa-IR" dirty="0"/>
              <a:t> </a:t>
            </a:r>
            <a:r>
              <a:rPr lang="fa-IR" dirty="0" smtClean="0"/>
              <a:t>  </a:t>
            </a:r>
            <a:r>
              <a:rPr lang="fa-IR" dirty="0" smtClean="0">
                <a:solidFill>
                  <a:schemeClr val="bg1"/>
                </a:solidFill>
              </a:rPr>
              <a:t>در دمای کمتر از </a:t>
            </a:r>
            <a:r>
              <a:rPr lang="fa-IR" dirty="0" smtClean="0">
                <a:solidFill>
                  <a:srgbClr val="FFFF00"/>
                </a:solidFill>
              </a:rPr>
              <a:t>3 درجه سانتی گراد </a:t>
            </a:r>
            <a:r>
              <a:rPr lang="fa-IR" dirty="0" smtClean="0">
                <a:solidFill>
                  <a:schemeClr val="bg1"/>
                </a:solidFill>
              </a:rPr>
              <a:t>به صورت ژل در می آید که  گرم کردن آن این حالت را از بین می برد.</a:t>
            </a:r>
          </a:p>
          <a:p>
            <a:pPr>
              <a:buFont typeface="Wingdings" pitchFamily="2" charset="2"/>
              <a:buChar char="q"/>
            </a:pPr>
            <a:r>
              <a:rPr lang="fa-IR" dirty="0" smtClean="0">
                <a:solidFill>
                  <a:schemeClr val="bg1"/>
                </a:solidFill>
              </a:rPr>
              <a:t>انجماد محلول خواص فیزیکی و شیمیایی آنرا تغییر </a:t>
            </a:r>
            <a:r>
              <a:rPr lang="fa-IR" dirty="0" smtClean="0">
                <a:solidFill>
                  <a:srgbClr val="FFFF00"/>
                </a:solidFill>
              </a:rPr>
              <a:t>نمی دهد</a:t>
            </a:r>
            <a:r>
              <a:rPr lang="fa-IR" dirty="0" smtClean="0">
                <a:solidFill>
                  <a:schemeClr val="bg1"/>
                </a:solidFill>
              </a:rPr>
              <a:t>. </a:t>
            </a:r>
          </a:p>
          <a:p>
            <a:pPr>
              <a:buFont typeface="Wingdings" pitchFamily="2" charset="2"/>
              <a:buChar char="q"/>
            </a:pPr>
            <a:r>
              <a:rPr lang="fa-IR" dirty="0" smtClean="0">
                <a:solidFill>
                  <a:schemeClr val="bg1"/>
                </a:solidFill>
              </a:rPr>
              <a:t>این محلول فاقد ماده محافظ است.</a:t>
            </a:r>
            <a:endParaRPr lang="fa-IR" dirty="0"/>
          </a:p>
        </p:txBody>
      </p:sp>
      <p:sp>
        <p:nvSpPr>
          <p:cNvPr id="4" name="Curved Right Arrow 3"/>
          <p:cNvSpPr/>
          <p:nvPr/>
        </p:nvSpPr>
        <p:spPr>
          <a:xfrm>
            <a:off x="1259632" y="1124744"/>
            <a:ext cx="1368152" cy="504056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  <p:sp>
        <p:nvSpPr>
          <p:cNvPr id="5" name="Curved Right Arrow 4"/>
          <p:cNvSpPr/>
          <p:nvPr/>
        </p:nvSpPr>
        <p:spPr>
          <a:xfrm>
            <a:off x="2821347" y="2673589"/>
            <a:ext cx="1107429" cy="934758"/>
          </a:xfrm>
          <a:prstGeom prst="curved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fa-IR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48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476672"/>
            <a:ext cx="8435280" cy="5619328"/>
          </a:xfrm>
        </p:spPr>
        <p:txBody>
          <a:bodyPr>
            <a:normAutofit/>
          </a:bodyPr>
          <a:lstStyle/>
          <a:p>
            <a:r>
              <a:rPr lang="fa-IR" dirty="0" smtClean="0">
                <a:solidFill>
                  <a:schemeClr val="bg1"/>
                </a:solidFill>
              </a:rPr>
              <a:t>محلول های تزریقی بر اساس </a:t>
            </a:r>
            <a:r>
              <a:rPr lang="fa-IR" dirty="0" smtClean="0">
                <a:solidFill>
                  <a:srgbClr val="FFFF00"/>
                </a:solidFill>
              </a:rPr>
              <a:t>ترکیبات شیمیایی</a:t>
            </a:r>
            <a:r>
              <a:rPr lang="fa-IR" dirty="0" smtClean="0">
                <a:solidFill>
                  <a:srgbClr val="C00000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در گروههای زیر قرار می گیرند:</a:t>
            </a:r>
          </a:p>
          <a:p>
            <a:pPr marL="514350" indent="-514350">
              <a:buClr>
                <a:srgbClr val="FF0000"/>
              </a:buClr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محلولهایی که تنها حاوی مواد قندی هستند،نظیر محلول دکستروز5یا10درصد</a:t>
            </a:r>
          </a:p>
          <a:p>
            <a:pPr marL="514350" indent="-514350">
              <a:buClr>
                <a:srgbClr val="FF0000"/>
              </a:buClr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محلول هایی که علاوه بر قند ،الکترولیت نیز دارند نظیر محلول دکستروز-سالین</a:t>
            </a:r>
          </a:p>
          <a:p>
            <a:pPr marL="514350" indent="-514350">
              <a:buClr>
                <a:srgbClr val="FF0000"/>
              </a:buClr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محلولهای حاوی </a:t>
            </a:r>
            <a:r>
              <a:rPr lang="fa-IR" dirty="0" smtClean="0">
                <a:solidFill>
                  <a:srgbClr val="7030A0"/>
                </a:solidFill>
              </a:rPr>
              <a:t>یک یا چند الکترولیت </a:t>
            </a:r>
            <a:r>
              <a:rPr lang="fa-IR" dirty="0" smtClean="0">
                <a:solidFill>
                  <a:schemeClr val="bg1"/>
                </a:solidFill>
              </a:rPr>
              <a:t>مانند محلول نرمال سالین ،رینگر،گلوکونات کلسیم</a:t>
            </a:r>
          </a:p>
          <a:p>
            <a:pPr marL="514350" indent="-514350">
              <a:buClr>
                <a:srgbClr val="FF0000"/>
              </a:buClr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محلول های حاوی </a:t>
            </a:r>
            <a:r>
              <a:rPr lang="fa-IR" dirty="0" smtClean="0">
                <a:solidFill>
                  <a:srgbClr val="7030A0"/>
                </a:solidFill>
              </a:rPr>
              <a:t>ترکیبات قلیایی </a:t>
            </a:r>
            <a:r>
              <a:rPr lang="fa-IR" dirty="0" smtClean="0">
                <a:solidFill>
                  <a:schemeClr val="bg1"/>
                </a:solidFill>
              </a:rPr>
              <a:t>مانند محلول بیکربنات سدیم</a:t>
            </a:r>
          </a:p>
          <a:p>
            <a:pPr marL="514350" indent="-514350">
              <a:buClr>
                <a:srgbClr val="FF0000"/>
              </a:buClr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محلولهای حاوی </a:t>
            </a:r>
            <a:r>
              <a:rPr lang="fa-IR" dirty="0" smtClean="0">
                <a:solidFill>
                  <a:srgbClr val="7030A0"/>
                </a:solidFill>
              </a:rPr>
              <a:t>اسیدآمینه یا چربی های قابل تزریق </a:t>
            </a:r>
            <a:r>
              <a:rPr lang="fa-IR" dirty="0" smtClean="0">
                <a:solidFill>
                  <a:schemeClr val="bg1"/>
                </a:solidFill>
              </a:rPr>
              <a:t> مانند آمیژن، لیپوفوزیون</a:t>
            </a:r>
          </a:p>
          <a:p>
            <a:pPr marL="514350" indent="-514350">
              <a:buClr>
                <a:srgbClr val="FF0000"/>
              </a:buClr>
              <a:buFont typeface="+mj-lt"/>
              <a:buAutoNum type="alphaLcParenR"/>
            </a:pPr>
            <a:r>
              <a:rPr lang="fa-IR" dirty="0" smtClean="0">
                <a:solidFill>
                  <a:schemeClr val="bg1"/>
                </a:solidFill>
              </a:rPr>
              <a:t>محلولهای </a:t>
            </a:r>
            <a:r>
              <a:rPr lang="fa-IR" dirty="0" smtClean="0">
                <a:solidFill>
                  <a:srgbClr val="7030A0"/>
                </a:solidFill>
              </a:rPr>
              <a:t>جایگزین شونده پلاسما </a:t>
            </a:r>
            <a:r>
              <a:rPr lang="fa-IR" dirty="0" smtClean="0">
                <a:solidFill>
                  <a:schemeClr val="bg1"/>
                </a:solidFill>
              </a:rPr>
              <a:t>مانند هماکسل</a:t>
            </a:r>
          </a:p>
          <a:p>
            <a:pPr marL="514350" indent="-514350">
              <a:buClr>
                <a:srgbClr val="FF0000"/>
              </a:buClr>
              <a:buFont typeface="+mj-lt"/>
              <a:buAutoNum type="alphaLcParenR"/>
            </a:pP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2401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19328"/>
          </a:xfrm>
        </p:spPr>
        <p:txBody>
          <a:bodyPr/>
          <a:lstStyle/>
          <a:p>
            <a:r>
              <a:rPr lang="fa-IR" dirty="0" smtClean="0"/>
              <a:t>تداخل دارویی :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به دلیل وجود کلسیم نباید با فرآورده های خونی مخلوط شود.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توجهات پرستاری :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قبل از انفوزیون باید محلول را تا درجه حرارت بدن گرم نمایید به استثناء موارد اضطراری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محلول باید از راه وریدی و با حجمی تقریبا مساوی با حجم خون از دست رفته ، تجویز شود.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سرعت انفوزیون به وضعیت بیمار بستگی دارد . در حالت عادی 500 میلی لیتر محلول حداقل طی 60 دقیقه . در موارد اضطراری می توان سرعت را افزایش داد.</a:t>
            </a: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3518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4290"/>
            <a:ext cx="9144000" cy="6858000"/>
          </a:xfrm>
        </p:spPr>
      </p:pic>
      <p:sp>
        <p:nvSpPr>
          <p:cNvPr id="5" name="TextBox 4"/>
          <p:cNvSpPr txBox="1"/>
          <p:nvPr/>
        </p:nvSpPr>
        <p:spPr>
          <a:xfrm>
            <a:off x="7500958" y="1714488"/>
            <a:ext cx="121444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dirty="0"/>
          </a:p>
        </p:txBody>
      </p:sp>
      <p:sp>
        <p:nvSpPr>
          <p:cNvPr id="6" name="TextBox 5"/>
          <p:cNvSpPr txBox="1"/>
          <p:nvPr/>
        </p:nvSpPr>
        <p:spPr>
          <a:xfrm>
            <a:off x="6500826" y="1357298"/>
            <a:ext cx="207170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268912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>
            <a:normAutofit/>
          </a:bodyPr>
          <a:lstStyle/>
          <a:p>
            <a:r>
              <a:rPr lang="fa-IR" dirty="0" smtClean="0"/>
              <a:t>گروه بندی محلول های تزریقی از نظر </a:t>
            </a:r>
            <a:r>
              <a:rPr lang="fa-IR" dirty="0" smtClean="0">
                <a:solidFill>
                  <a:srgbClr val="C00000"/>
                </a:solidFill>
              </a:rPr>
              <a:t>اسمولالیته </a:t>
            </a:r>
            <a:r>
              <a:rPr lang="fa-IR" dirty="0" smtClean="0"/>
              <a:t>:</a:t>
            </a:r>
          </a:p>
          <a:p>
            <a:pPr marL="514350" indent="-514350">
              <a:buClr>
                <a:srgbClr val="7030A0"/>
              </a:buClr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محلول های </a:t>
            </a:r>
            <a:r>
              <a:rPr lang="fa-IR" b="1" dirty="0" smtClean="0">
                <a:solidFill>
                  <a:schemeClr val="bg1"/>
                </a:solidFill>
              </a:rPr>
              <a:t>هیپوتونیک</a:t>
            </a:r>
          </a:p>
          <a:p>
            <a:pPr marL="514350" indent="-514350" algn="ctr">
              <a:buClr>
                <a:srgbClr val="7030A0"/>
              </a:buClr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محلول های </a:t>
            </a:r>
            <a:r>
              <a:rPr lang="fa-IR" b="1" dirty="0" smtClean="0">
                <a:solidFill>
                  <a:schemeClr val="bg1"/>
                </a:solidFill>
              </a:rPr>
              <a:t>ایزوتونیک</a:t>
            </a:r>
          </a:p>
          <a:p>
            <a:pPr marL="514350" indent="-514350" algn="l">
              <a:buClr>
                <a:srgbClr val="7030A0"/>
              </a:buClr>
              <a:buFont typeface="+mj-lt"/>
              <a:buAutoNum type="arabicParenR"/>
            </a:pPr>
            <a:r>
              <a:rPr lang="fa-IR" dirty="0" smtClean="0">
                <a:solidFill>
                  <a:schemeClr val="bg1"/>
                </a:solidFill>
              </a:rPr>
              <a:t>محلول های </a:t>
            </a:r>
            <a:r>
              <a:rPr lang="fa-IR" b="1" dirty="0" smtClean="0">
                <a:solidFill>
                  <a:schemeClr val="bg1"/>
                </a:solidFill>
              </a:rPr>
              <a:t>هیپرتونیک</a:t>
            </a:r>
          </a:p>
          <a:p>
            <a:pPr marL="0" indent="0">
              <a:buNone/>
            </a:pPr>
            <a:r>
              <a:rPr lang="fa-IR" sz="2800" b="1" dirty="0" smtClean="0">
                <a:solidFill>
                  <a:srgbClr val="FFC000"/>
                </a:solidFill>
              </a:rPr>
              <a:t>محلول های هیپوتونیک:</a:t>
            </a:r>
          </a:p>
          <a:p>
            <a:r>
              <a:rPr lang="fa-IR" sz="2800" b="1" dirty="0">
                <a:solidFill>
                  <a:srgbClr val="FFC000"/>
                </a:solidFill>
              </a:rPr>
              <a:t> </a:t>
            </a:r>
            <a:r>
              <a:rPr lang="fa-IR" sz="2400" dirty="0" smtClean="0">
                <a:solidFill>
                  <a:schemeClr val="bg1"/>
                </a:solidFill>
              </a:rPr>
              <a:t>فشار اسمزی محلول ها از خون </a:t>
            </a:r>
            <a:r>
              <a:rPr lang="fa-IR" sz="2400" dirty="0" smtClean="0"/>
              <a:t>کمتر</a:t>
            </a:r>
            <a:r>
              <a:rPr lang="fa-IR" sz="2400" dirty="0" smtClean="0">
                <a:solidFill>
                  <a:schemeClr val="bg1"/>
                </a:solidFill>
              </a:rPr>
              <a:t> است</a:t>
            </a:r>
          </a:p>
          <a:p>
            <a:r>
              <a:rPr lang="fa-IR" sz="2400" dirty="0" smtClean="0">
                <a:solidFill>
                  <a:schemeClr val="bg1"/>
                </a:solidFill>
              </a:rPr>
              <a:t>اگر حجم زیادی از محلول در ورید بیمار تزریق شود ، چه اتفاقی می افتد؟</a:t>
            </a:r>
          </a:p>
          <a:p>
            <a:endParaRPr lang="fa-IR" sz="2400" dirty="0" smtClean="0">
              <a:solidFill>
                <a:schemeClr val="bg1"/>
              </a:solidFill>
            </a:endParaRPr>
          </a:p>
          <a:p>
            <a:r>
              <a:rPr lang="fa-IR" sz="2400" dirty="0" smtClean="0">
                <a:solidFill>
                  <a:schemeClr val="bg1"/>
                </a:solidFill>
              </a:rPr>
              <a:t>موجب انهدام گلبول ها ی قرمز و آسیب سلول های بدن می شود.</a:t>
            </a:r>
          </a:p>
          <a:p>
            <a:endParaRPr lang="fa-IR" sz="2400" dirty="0" smtClean="0">
              <a:solidFill>
                <a:schemeClr val="bg1"/>
              </a:solidFill>
            </a:endParaRPr>
          </a:p>
          <a:p>
            <a:r>
              <a:rPr lang="fa-IR" sz="2400" dirty="0" smtClean="0">
                <a:solidFill>
                  <a:schemeClr val="bg1"/>
                </a:solidFill>
              </a:rPr>
              <a:t>مثال : آب مقطر خالص ، محلول دکستروز 2/5درصد</a:t>
            </a:r>
          </a:p>
          <a:p>
            <a:endParaRPr lang="fa-IR" dirty="0"/>
          </a:p>
        </p:txBody>
      </p:sp>
    </p:spTree>
    <p:extLst>
      <p:ext uri="{BB962C8B-B14F-4D97-AF65-F5344CB8AC3E}">
        <p14:creationId xmlns:p14="http://schemas.microsoft.com/office/powerpoint/2010/main" val="3177513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691336"/>
          </a:xfrm>
        </p:spPr>
        <p:txBody>
          <a:bodyPr/>
          <a:lstStyle/>
          <a:p>
            <a:r>
              <a:rPr lang="fa-IR" b="1" dirty="0" smtClean="0">
                <a:solidFill>
                  <a:srgbClr val="FFC000"/>
                </a:solidFill>
              </a:rPr>
              <a:t>محلولهای ایزوتونیک  :</a:t>
            </a:r>
          </a:p>
          <a:p>
            <a:r>
              <a:rPr lang="fa-IR" dirty="0">
                <a:solidFill>
                  <a:srgbClr val="FFC000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فشار اسمزی این محلول ها تقریبا</a:t>
            </a:r>
            <a:r>
              <a:rPr lang="fa-IR" dirty="0" smtClean="0"/>
              <a:t> معادل </a:t>
            </a:r>
            <a:r>
              <a:rPr lang="fa-IR" dirty="0" smtClean="0">
                <a:solidFill>
                  <a:schemeClr val="bg1"/>
                </a:solidFill>
              </a:rPr>
              <a:t>خون است .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اکثر محلول های تزریقی در این گروه قرار می گیرند.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مثال : دکستروز5% ، نرمال سالین ، رینگر</a:t>
            </a:r>
          </a:p>
          <a:p>
            <a:endParaRPr lang="fa-IR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a-IR" dirty="0" smtClean="0">
              <a:solidFill>
                <a:schemeClr val="bg1"/>
              </a:solidFill>
            </a:endParaRPr>
          </a:p>
          <a:p>
            <a:r>
              <a:rPr lang="fa-IR" b="1" dirty="0" smtClean="0">
                <a:solidFill>
                  <a:srgbClr val="FFC000"/>
                </a:solidFill>
              </a:rPr>
              <a:t>محلول های هیپرتونیک:</a:t>
            </a:r>
          </a:p>
          <a:p>
            <a:r>
              <a:rPr lang="fa-IR" b="1" dirty="0">
                <a:solidFill>
                  <a:srgbClr val="FFC000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فشار اسمزی این محلول ها </a:t>
            </a:r>
            <a:r>
              <a:rPr lang="fa-IR" dirty="0" smtClean="0"/>
              <a:t>بیشتر</a:t>
            </a:r>
            <a:r>
              <a:rPr lang="fa-IR" dirty="0" smtClean="0">
                <a:solidFill>
                  <a:schemeClr val="bg1"/>
                </a:solidFill>
              </a:rPr>
              <a:t> از خون است.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تزریق مقادیر زیاد و نابجای این محلول ها = </a:t>
            </a:r>
            <a:r>
              <a:rPr lang="fa-IR" b="1" dirty="0" smtClean="0">
                <a:solidFill>
                  <a:schemeClr val="bg1"/>
                </a:solidFill>
              </a:rPr>
              <a:t>دزهیدراتاسیون شدید</a:t>
            </a:r>
          </a:p>
          <a:p>
            <a:r>
              <a:rPr lang="fa-IR" b="1" dirty="0">
                <a:solidFill>
                  <a:schemeClr val="bg1"/>
                </a:solidFill>
              </a:rPr>
              <a:t> </a:t>
            </a:r>
            <a:r>
              <a:rPr lang="fa-IR" dirty="0" smtClean="0">
                <a:solidFill>
                  <a:schemeClr val="bg1"/>
                </a:solidFill>
              </a:rPr>
              <a:t>مثال : دکستروز10% ، مانیتول 20%</a:t>
            </a:r>
            <a:endParaRPr lang="fa-IR" b="1" dirty="0" smtClean="0">
              <a:solidFill>
                <a:schemeClr val="bg1"/>
              </a:solidFill>
            </a:endParaRPr>
          </a:p>
          <a:p>
            <a:endParaRPr lang="fa-IR" b="1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69929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55106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r>
              <a:rPr lang="fa-IR" sz="3200" b="1" dirty="0" smtClean="0"/>
              <a:t>محلول های قندی :</a:t>
            </a:r>
            <a:r>
              <a:rPr lang="en-US" sz="3200" b="1" dirty="0" smtClean="0"/>
              <a:t>Dextrose  solutions                </a:t>
            </a:r>
          </a:p>
          <a:p>
            <a:pPr>
              <a:buFont typeface="Wingdings" pitchFamily="2" charset="2"/>
              <a:buChar char="v"/>
            </a:pPr>
            <a:r>
              <a:rPr lang="fa-IR" sz="2400" dirty="0" smtClean="0">
                <a:solidFill>
                  <a:schemeClr val="bg1"/>
                </a:solidFill>
              </a:rPr>
              <a:t>این محلول ها حاوی آب و گلوکز هستند  و می توانند اساسی ترین نیازهای تغذیه ای بیماران بستری در بیمارستان را که قادر به خوردن مواد غذایی نیستند به طور موقت برطرف کنند.</a:t>
            </a:r>
          </a:p>
          <a:p>
            <a:pPr>
              <a:buFont typeface="Wingdings" pitchFamily="2" charset="2"/>
              <a:buChar char="v"/>
            </a:pPr>
            <a:r>
              <a:rPr lang="fa-IR" sz="2400" dirty="0" smtClean="0">
                <a:solidFill>
                  <a:schemeClr val="bg1"/>
                </a:solidFill>
              </a:rPr>
              <a:t>برخی از این محلولها علاوه بر قند ،دارای مقدیر متفاوتی کلرور سدیم می باشند.</a:t>
            </a:r>
          </a:p>
          <a:p>
            <a:pPr>
              <a:buFont typeface="Wingdings" pitchFamily="2" charset="2"/>
              <a:buChar char="v"/>
            </a:pPr>
            <a:r>
              <a:rPr lang="fa-IR" sz="2400" dirty="0" smtClean="0">
                <a:solidFill>
                  <a:schemeClr val="bg1"/>
                </a:solidFill>
              </a:rPr>
              <a:t>محلول های قندی در غلظت های 5% ، 10%  و 20% تهیه می شوند. </a:t>
            </a:r>
          </a:p>
          <a:p>
            <a:pPr>
              <a:buFont typeface="Wingdings" pitchFamily="2" charset="2"/>
              <a:buChar char="v"/>
            </a:pPr>
            <a:r>
              <a:rPr lang="fa-IR" sz="2400" dirty="0" smtClean="0">
                <a:solidFill>
                  <a:schemeClr val="bg1"/>
                </a:solidFill>
              </a:rPr>
              <a:t>محلول های قندی بهشکل هیپرتونیک با غلظتهای 25 %  و 50 % نیز در شیشه های کوچک تهیه و به بازار عرضه شده اند.</a:t>
            </a:r>
          </a:p>
          <a:p>
            <a:pPr>
              <a:buFont typeface="Wingdings" pitchFamily="2" charset="2"/>
              <a:buChar char="Ø"/>
            </a:pPr>
            <a:r>
              <a:rPr lang="fa-IR" sz="2400" dirty="0" smtClean="0">
                <a:solidFill>
                  <a:schemeClr val="bg1"/>
                </a:solidFill>
              </a:rPr>
              <a:t> </a:t>
            </a:r>
            <a:r>
              <a:rPr lang="fa-IR" sz="2400" b="1" dirty="0" smtClean="0">
                <a:solidFill>
                  <a:srgbClr val="7030A0"/>
                </a:solidFill>
              </a:rPr>
              <a:t>محلول دکستروز 5% </a:t>
            </a:r>
            <a:r>
              <a:rPr lang="fa-IR" sz="2400" dirty="0" smtClean="0">
                <a:solidFill>
                  <a:srgbClr val="7030A0"/>
                </a:solidFill>
              </a:rPr>
              <a:t>یا ِ </a:t>
            </a:r>
            <a:r>
              <a:rPr lang="en-US" sz="2400" dirty="0" smtClean="0">
                <a:solidFill>
                  <a:srgbClr val="7030A0"/>
                </a:solidFill>
              </a:rPr>
              <a:t>Dextrose   in  water</a:t>
            </a:r>
          </a:p>
          <a:p>
            <a:r>
              <a:rPr lang="fa-IR" sz="2400" dirty="0" smtClean="0">
                <a:solidFill>
                  <a:schemeClr val="bg1"/>
                </a:solidFill>
              </a:rPr>
              <a:t>فاقد الکترولیت و ایزوتونیک می باشد.</a:t>
            </a:r>
            <a:r>
              <a:rPr lang="en-US" sz="2400" dirty="0" smtClean="0">
                <a:solidFill>
                  <a:srgbClr val="7030A0"/>
                </a:solidFill>
              </a:rPr>
              <a:t>  </a:t>
            </a:r>
          </a:p>
          <a:p>
            <a:r>
              <a:rPr lang="fa-IR" sz="2400" dirty="0" smtClean="0"/>
              <a:t>موارد مصرف :</a:t>
            </a:r>
          </a:p>
          <a:p>
            <a:pPr>
              <a:buFont typeface="Wingdings" pitchFamily="2" charset="2"/>
              <a:buChar char="ü"/>
            </a:pPr>
            <a:r>
              <a:rPr lang="fa-IR" sz="2400" dirty="0" smtClean="0">
                <a:solidFill>
                  <a:schemeClr val="bg1"/>
                </a:solidFill>
              </a:rPr>
              <a:t>تأمین انرژی در بیمارانی که قادر به غذاخوردن نیستند</a:t>
            </a:r>
          </a:p>
          <a:p>
            <a:pPr>
              <a:buFont typeface="Wingdings" pitchFamily="2" charset="2"/>
              <a:buChar char="ü"/>
            </a:pPr>
            <a:r>
              <a:rPr lang="fa-IR" sz="2400" dirty="0" smtClean="0">
                <a:solidFill>
                  <a:schemeClr val="bg1"/>
                </a:solidFill>
              </a:rPr>
              <a:t>درمان دهیدراتاسیون </a:t>
            </a:r>
          </a:p>
          <a:p>
            <a:pPr>
              <a:buFont typeface="Wingdings" pitchFamily="2" charset="2"/>
              <a:buChar char="ü"/>
            </a:pPr>
            <a:r>
              <a:rPr lang="fa-IR" sz="2400" dirty="0" smtClean="0">
                <a:solidFill>
                  <a:schemeClr val="bg1"/>
                </a:solidFill>
              </a:rPr>
              <a:t>کمک به خروج مواد سمی از بدن در مسمومیت ها</a:t>
            </a:r>
            <a:endParaRPr lang="fa-I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2033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904656"/>
          </a:xfrm>
        </p:spPr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fa-IR" dirty="0" smtClean="0">
                <a:solidFill>
                  <a:schemeClr val="bg1"/>
                </a:solidFill>
              </a:rPr>
              <a:t>وقتی از دست دادن آب و الکترولیتها توأم باشد بهتر است از محلول دکستروز 5% در آب  همراه با سدیم کلراید استفاده شود .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اگر عملکرد کلیه در یک شخص طبیعی باشد می توان </a:t>
            </a:r>
            <a:r>
              <a:rPr lang="fa-IR" dirty="0" smtClean="0">
                <a:solidFill>
                  <a:srgbClr val="FFFF00"/>
                </a:solidFill>
              </a:rPr>
              <a:t>2 تا 3 لیتر </a:t>
            </a:r>
            <a:r>
              <a:rPr lang="fa-IR" dirty="0" smtClean="0">
                <a:solidFill>
                  <a:schemeClr val="bg1"/>
                </a:solidFill>
              </a:rPr>
              <a:t>از این مایع را در روز دریافت کند و هر قدر بخواهد آب بنوشد.</a:t>
            </a:r>
          </a:p>
          <a:p>
            <a:pPr>
              <a:buFont typeface="Wingdings" pitchFamily="2" charset="2"/>
              <a:buChar char="Ø"/>
            </a:pPr>
            <a:r>
              <a:rPr lang="fa-IR" dirty="0">
                <a:solidFill>
                  <a:schemeClr val="bg1"/>
                </a:solidFill>
              </a:rPr>
              <a:t> </a:t>
            </a:r>
            <a:r>
              <a:rPr lang="fa-IR" b="1" dirty="0" smtClean="0">
                <a:solidFill>
                  <a:srgbClr val="7030A0"/>
                </a:solidFill>
              </a:rPr>
              <a:t>محلول دکستروز 10%</a:t>
            </a:r>
          </a:p>
          <a:p>
            <a:r>
              <a:rPr lang="fa-IR" dirty="0" smtClean="0">
                <a:solidFill>
                  <a:schemeClr val="bg1"/>
                </a:solidFill>
              </a:rPr>
              <a:t>مختصری هیپرتونیک بوده لذا سبب افزایش دیورز در بیمار می شود.</a:t>
            </a:r>
          </a:p>
          <a:p>
            <a:r>
              <a:rPr lang="fa-IR" dirty="0" smtClean="0"/>
              <a:t>موارد مصرف :</a:t>
            </a:r>
          </a:p>
          <a:p>
            <a:pPr>
              <a:buFont typeface="Wingdings 2" pitchFamily="18" charset="2"/>
              <a:buChar char=""/>
            </a:pPr>
            <a:r>
              <a:rPr lang="fa-IR" dirty="0"/>
              <a:t> </a:t>
            </a:r>
            <a:r>
              <a:rPr lang="fa-IR" dirty="0" smtClean="0">
                <a:solidFill>
                  <a:schemeClr val="bg1"/>
                </a:solidFill>
              </a:rPr>
              <a:t>درمان شوک هیپوگلیسمی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مسمومیت با پتاسیم (همراه با انسولین )</a:t>
            </a:r>
          </a:p>
          <a:p>
            <a:pPr>
              <a:buFont typeface="Wingdings 2" pitchFamily="18" charset="2"/>
              <a:buChar char=""/>
            </a:pPr>
            <a:r>
              <a:rPr lang="fa-IR" dirty="0" smtClean="0">
                <a:solidFill>
                  <a:schemeClr val="bg1"/>
                </a:solidFill>
              </a:rPr>
              <a:t>جهت تأمین کالری مورد نیاز بیماران (به خصوص در بیمارانی که ادم ریه دارند.)</a:t>
            </a:r>
          </a:p>
          <a:p>
            <a:pPr marL="0" indent="0">
              <a:buNone/>
            </a:pPr>
            <a:endParaRPr lang="fa-IR" dirty="0" smtClean="0"/>
          </a:p>
          <a:p>
            <a:endParaRPr lang="fa-IR" dirty="0" smtClean="0"/>
          </a:p>
          <a:p>
            <a:endParaRPr lang="fa-IR" dirty="0" smtClean="0">
              <a:solidFill>
                <a:schemeClr val="bg1"/>
              </a:solidFill>
            </a:endParaRPr>
          </a:p>
          <a:p>
            <a:endParaRPr lang="fa-IR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fa-I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515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r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597</TotalTime>
  <Words>3155</Words>
  <Application>Microsoft Office PowerPoint</Application>
  <PresentationFormat>On-screen Show (4:3)</PresentationFormat>
  <Paragraphs>322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7" baseType="lpstr">
      <vt:lpstr>Constantia</vt:lpstr>
      <vt:lpstr>Courier New</vt:lpstr>
      <vt:lpstr>Times New Roman</vt:lpstr>
      <vt:lpstr>Wingdings</vt:lpstr>
      <vt:lpstr>Wingdings 2</vt:lpstr>
      <vt:lpstr>Paper</vt:lpstr>
      <vt:lpstr>PowerPoint Presentation</vt:lpstr>
      <vt:lpstr>PowerPoint Presentation</vt:lpstr>
      <vt:lpstr>مایعات و الکترولیت های تزریقی: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parid</dc:creator>
  <cp:lastModifiedBy>taban</cp:lastModifiedBy>
  <cp:revision>75</cp:revision>
  <dcterms:created xsi:type="dcterms:W3CDTF">2014-05-19T07:02:42Z</dcterms:created>
  <dcterms:modified xsi:type="dcterms:W3CDTF">2023-05-19T04:13:34Z</dcterms:modified>
</cp:coreProperties>
</file>